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04040"/>
    <a:srgbClr val="0037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30" d="100"/>
          <a:sy n="130" d="100"/>
        </p:scale>
        <p:origin x="-82" y="-1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126791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44392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60863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99462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61648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02634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87992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88922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46656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Isaac stops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660835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37380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0768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 dirty="0"/>
          </a:p>
        </p:txBody>
      </p:sp>
      <p:sp>
        <p:nvSpPr>
          <p:cNvPr id="5" name="Rectangle 4"/>
          <p:cNvSpPr/>
          <p:nvPr userDrawn="1"/>
        </p:nvSpPr>
        <p:spPr>
          <a:xfrm>
            <a:off x="1319645" y="4789251"/>
            <a:ext cx="6483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Semi-Pro			Team 16			12/7/16</a:t>
            </a:r>
            <a:endParaRPr lang="en-US" b="0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Shape 19"/>
          <p:cNvSpPr txBox="1">
            <a:spLocks noGrp="1"/>
          </p:cNvSpPr>
          <p:nvPr>
            <p:ph type="sldNum" idx="12"/>
          </p:nvPr>
        </p:nvSpPr>
        <p:spPr>
          <a:xfrm>
            <a:off x="8451270" y="4746340"/>
            <a:ext cx="68580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r>
              <a:rPr lang="en" dirty="0"/>
              <a:t>/12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76200" y="-48491"/>
            <a:ext cx="9275618" cy="1122218"/>
          </a:xfrm>
          <a:prstGeom prst="rect">
            <a:avLst/>
          </a:prstGeom>
          <a:solidFill>
            <a:srgbClr val="00376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51270" y="4746340"/>
            <a:ext cx="68580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r>
              <a:rPr lang="en" dirty="0"/>
              <a:t>/12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319645" y="4789251"/>
            <a:ext cx="6483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Semi-Pro			Team 16			12/7/16</a:t>
            </a:r>
            <a:endParaRPr lang="en-US" b="0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6464"/>
            <a:ext cx="9150460" cy="6102082"/>
          </a:xfrm>
          <a:prstGeom prst="rect">
            <a:avLst/>
          </a:prstGeom>
        </p:spPr>
      </p:pic>
      <p:sp>
        <p:nvSpPr>
          <p:cNvPr id="56" name="Shape 56"/>
          <p:cNvSpPr txBox="1">
            <a:spLocks noGrp="1"/>
          </p:cNvSpPr>
          <p:nvPr>
            <p:ph type="subTitle" idx="4294967295"/>
          </p:nvPr>
        </p:nvSpPr>
        <p:spPr>
          <a:xfrm>
            <a:off x="1567468" y="4616014"/>
            <a:ext cx="6009063" cy="316204"/>
          </a:xfrm>
          <a:prstGeom prst="rect">
            <a:avLst/>
          </a:prstGeom>
          <a:solidFill>
            <a:srgbClr val="003760"/>
          </a:solidFill>
          <a:ln w="2540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600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Team 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073" y="3463637"/>
            <a:ext cx="5563851" cy="1037493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73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Decision Made</a:t>
            </a:r>
            <a:endParaRPr lang="en" dirty="0"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Bluetooth vs </a:t>
            </a:r>
            <a:r>
              <a:rPr lang="en-US" sz="2800" dirty="0" err="1"/>
              <a:t>WiFi</a:t>
            </a:r>
            <a:endParaRPr lang="en-US" sz="2800" dirty="0"/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Analog vs USB vs Ethernet Camera </a:t>
            </a: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LCD Location\Multiple Locations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r>
              <a:rPr lang="en"/>
              <a:t>/12</a:t>
            </a:r>
            <a:endParaRPr lang="en" dirty="0"/>
          </a:p>
        </p:txBody>
      </p:sp>
      <p:sp>
        <p:nvSpPr>
          <p:cNvPr id="6" name="Flowchart: Stored Data 5"/>
          <p:cNvSpPr/>
          <p:nvPr/>
        </p:nvSpPr>
        <p:spPr>
          <a:xfrm>
            <a:off x="7500003" y="0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Future</a:t>
            </a:r>
            <a:endParaRPr lang="en-US" dirty="0"/>
          </a:p>
        </p:txBody>
      </p:sp>
      <p:sp>
        <p:nvSpPr>
          <p:cNvPr id="7" name="Flowchart: Delay 6"/>
          <p:cNvSpPr/>
          <p:nvPr/>
        </p:nvSpPr>
        <p:spPr>
          <a:xfrm rot="10800000">
            <a:off x="8527755" y="-894"/>
            <a:ext cx="644819" cy="457200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Stored Data 7"/>
          <p:cNvSpPr/>
          <p:nvPr/>
        </p:nvSpPr>
        <p:spPr>
          <a:xfrm>
            <a:off x="6366948" y="-894"/>
            <a:ext cx="1371600" cy="457200"/>
          </a:xfrm>
          <a:prstGeom prst="flowChartOnlineStora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Progress</a:t>
            </a:r>
            <a:endParaRPr lang="en-US" dirty="0"/>
          </a:p>
        </p:txBody>
      </p:sp>
      <p:sp>
        <p:nvSpPr>
          <p:cNvPr id="9" name="Flowchart: Stored Data 8"/>
          <p:cNvSpPr/>
          <p:nvPr/>
        </p:nvSpPr>
        <p:spPr>
          <a:xfrm>
            <a:off x="5232640" y="716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Design</a:t>
            </a:r>
            <a:endParaRPr lang="en-US" dirty="0"/>
          </a:p>
        </p:txBody>
      </p:sp>
      <p:sp>
        <p:nvSpPr>
          <p:cNvPr id="10" name="Flowchart: Stored Data 9"/>
          <p:cNvSpPr/>
          <p:nvPr/>
        </p:nvSpPr>
        <p:spPr>
          <a:xfrm>
            <a:off x="4098959" y="0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Feasibility</a:t>
            </a:r>
          </a:p>
        </p:txBody>
      </p:sp>
      <p:sp>
        <p:nvSpPr>
          <p:cNvPr id="11" name="Flowchart: Stored Data 10"/>
          <p:cNvSpPr/>
          <p:nvPr/>
        </p:nvSpPr>
        <p:spPr>
          <a:xfrm>
            <a:off x="2966928" y="802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Project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elay 6"/>
          <p:cNvSpPr/>
          <p:nvPr/>
        </p:nvSpPr>
        <p:spPr>
          <a:xfrm rot="10800000">
            <a:off x="8527755" y="-894"/>
            <a:ext cx="644819" cy="457200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To Do</a:t>
            </a:r>
            <a:endParaRPr lang="en" dirty="0"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Air Resistance</a:t>
            </a: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Successful Base System</a:t>
            </a: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Rearview Camera Module Components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r>
              <a:rPr lang="en"/>
              <a:t>/12</a:t>
            </a:r>
            <a:endParaRPr lang="en" dirty="0"/>
          </a:p>
        </p:txBody>
      </p:sp>
      <p:sp>
        <p:nvSpPr>
          <p:cNvPr id="6" name="Flowchart: Stored Data 5"/>
          <p:cNvSpPr/>
          <p:nvPr/>
        </p:nvSpPr>
        <p:spPr>
          <a:xfrm>
            <a:off x="7500003" y="0"/>
            <a:ext cx="1371600" cy="457200"/>
          </a:xfrm>
          <a:prstGeom prst="flowChartOnlineStora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Future</a:t>
            </a:r>
            <a:endParaRPr lang="en-US" dirty="0"/>
          </a:p>
        </p:txBody>
      </p:sp>
      <p:sp>
        <p:nvSpPr>
          <p:cNvPr id="8" name="Flowchart: Stored Data 7"/>
          <p:cNvSpPr/>
          <p:nvPr/>
        </p:nvSpPr>
        <p:spPr>
          <a:xfrm>
            <a:off x="6366948" y="-894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Progress</a:t>
            </a:r>
            <a:endParaRPr lang="en-US" dirty="0"/>
          </a:p>
        </p:txBody>
      </p:sp>
      <p:sp>
        <p:nvSpPr>
          <p:cNvPr id="9" name="Flowchart: Stored Data 8"/>
          <p:cNvSpPr/>
          <p:nvPr/>
        </p:nvSpPr>
        <p:spPr>
          <a:xfrm>
            <a:off x="5232640" y="716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Design</a:t>
            </a:r>
            <a:endParaRPr lang="en-US" dirty="0"/>
          </a:p>
        </p:txBody>
      </p:sp>
      <p:sp>
        <p:nvSpPr>
          <p:cNvPr id="10" name="Flowchart: Stored Data 9"/>
          <p:cNvSpPr/>
          <p:nvPr/>
        </p:nvSpPr>
        <p:spPr>
          <a:xfrm>
            <a:off x="4098959" y="0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Feasibility</a:t>
            </a:r>
          </a:p>
        </p:txBody>
      </p:sp>
      <p:sp>
        <p:nvSpPr>
          <p:cNvPr id="11" name="Flowchart: Stored Data 10"/>
          <p:cNvSpPr/>
          <p:nvPr/>
        </p:nvSpPr>
        <p:spPr>
          <a:xfrm>
            <a:off x="2966928" y="802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Project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r>
              <a:rPr lang="en"/>
              <a:t>/12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xmlns="" val="3653306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53375" y="4451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Team Semi-Pro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253375" y="3872175"/>
            <a:ext cx="2142900" cy="74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Taylor Mulder Electrical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2396275" y="3872175"/>
            <a:ext cx="2142900" cy="74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Adam Christensen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Mechanical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96412" y="3872175"/>
            <a:ext cx="2142900" cy="74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dirty="0"/>
              <a:t>Isaac Embertson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dirty="0"/>
              <a:t>Electrical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796550" y="3872175"/>
            <a:ext cx="2142900" cy="74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Robert Lanser Mechanical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98" y="1218747"/>
            <a:ext cx="1828799" cy="2743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97" y="1219307"/>
            <a:ext cx="18288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362" y="1219307"/>
            <a:ext cx="1828800" cy="2742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3462" y="1219597"/>
            <a:ext cx="1828800" cy="27426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r>
              <a:rPr lang="en"/>
              <a:t>/12</a:t>
            </a:r>
            <a:endParaRPr lang="e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28551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Outline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48450" y="1245325"/>
            <a:ext cx="4938600" cy="320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/>
              <a:t>Project Summary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n" dirty="0"/>
              <a:t>Design Norms 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n" dirty="0"/>
              <a:t>System Architecture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n" dirty="0"/>
              <a:t>Feasibility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n" dirty="0"/>
              <a:t>Scope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n" dirty="0"/>
              <a:t>Resources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Decision Made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To Do</a:t>
            </a:r>
            <a:endParaRPr lang="en" dirty="0"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5300" y="2172149"/>
            <a:ext cx="4040574" cy="15421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024276" y="3715167"/>
            <a:ext cx="1426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logisticstationinc.com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r>
              <a:rPr lang="en"/>
              <a:t>/12</a:t>
            </a:r>
            <a:endParaRPr lang="en" dirty="0"/>
          </a:p>
        </p:txBody>
      </p:sp>
      <p:sp>
        <p:nvSpPr>
          <p:cNvPr id="6" name="Flowchart: Stored Data 5"/>
          <p:cNvSpPr/>
          <p:nvPr/>
        </p:nvSpPr>
        <p:spPr>
          <a:xfrm>
            <a:off x="7500003" y="0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Future</a:t>
            </a:r>
            <a:endParaRPr lang="en-US" dirty="0"/>
          </a:p>
        </p:txBody>
      </p:sp>
      <p:sp>
        <p:nvSpPr>
          <p:cNvPr id="7" name="Flowchart: Delay 6"/>
          <p:cNvSpPr/>
          <p:nvPr/>
        </p:nvSpPr>
        <p:spPr>
          <a:xfrm rot="10800000">
            <a:off x="8527755" y="-894"/>
            <a:ext cx="644819" cy="457200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Stored Data 13"/>
          <p:cNvSpPr/>
          <p:nvPr/>
        </p:nvSpPr>
        <p:spPr>
          <a:xfrm>
            <a:off x="6366948" y="-894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Progress</a:t>
            </a:r>
            <a:endParaRPr lang="en-US" dirty="0"/>
          </a:p>
        </p:txBody>
      </p:sp>
      <p:sp>
        <p:nvSpPr>
          <p:cNvPr id="15" name="Flowchart: Stored Data 14"/>
          <p:cNvSpPr/>
          <p:nvPr/>
        </p:nvSpPr>
        <p:spPr>
          <a:xfrm>
            <a:off x="5232640" y="716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Design</a:t>
            </a:r>
            <a:endParaRPr lang="en-US" dirty="0"/>
          </a:p>
        </p:txBody>
      </p:sp>
      <p:sp>
        <p:nvSpPr>
          <p:cNvPr id="16" name="Flowchart: Stored Data 15"/>
          <p:cNvSpPr/>
          <p:nvPr/>
        </p:nvSpPr>
        <p:spPr>
          <a:xfrm>
            <a:off x="4098959" y="0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Feasibility</a:t>
            </a:r>
          </a:p>
        </p:txBody>
      </p:sp>
      <p:sp>
        <p:nvSpPr>
          <p:cNvPr id="17" name="Flowchart: Stored Data 16"/>
          <p:cNvSpPr/>
          <p:nvPr/>
        </p:nvSpPr>
        <p:spPr>
          <a:xfrm>
            <a:off x="2966928" y="802"/>
            <a:ext cx="1371600" cy="457200"/>
          </a:xfrm>
          <a:prstGeom prst="flowChartOnlineStora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Project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39285"/>
              <a:buFont typeface="Arial"/>
              <a:buNone/>
            </a:pPr>
            <a:r>
              <a:rPr lang="en" dirty="0"/>
              <a:t>Project Summary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355750"/>
            <a:ext cx="4097100" cy="321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</a:pPr>
            <a:r>
              <a:rPr lang="en" dirty="0"/>
              <a:t>Objectives</a:t>
            </a:r>
          </a:p>
          <a:p>
            <a:pPr marL="514350" lvl="0" indent="-285750" rtl="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dirty="0"/>
              <a:t>Enhance Visibility</a:t>
            </a:r>
          </a:p>
          <a:p>
            <a:pPr marL="514350" lvl="0" indent="-285750" rtl="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dirty="0"/>
              <a:t>Reduce Drag</a:t>
            </a:r>
          </a:p>
          <a:p>
            <a:pPr marL="514350" lvl="0" indent="-285750" rtl="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dirty="0"/>
              <a:t>Driver Accountability - DVR</a:t>
            </a:r>
          </a:p>
          <a:p>
            <a:pPr marL="514350" lvl="0" indent="-285750" rtl="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dirty="0"/>
              <a:t>Affordable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3193" y="1498956"/>
            <a:ext cx="3405444" cy="2566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Shape 90"/>
          <p:cNvCxnSpPr/>
          <p:nvPr/>
        </p:nvCxnSpPr>
        <p:spPr>
          <a:xfrm rot="10800000" flipH="1">
            <a:off x="5538422" y="2973487"/>
            <a:ext cx="916800" cy="4320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" name="TextBox 7"/>
          <p:cNvSpPr txBox="1"/>
          <p:nvPr/>
        </p:nvSpPr>
        <p:spPr>
          <a:xfrm>
            <a:off x="5795872" y="4065005"/>
            <a:ext cx="2372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www.m-cna.com/construction_industry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r>
              <a:rPr lang="en"/>
              <a:t>/12</a:t>
            </a:r>
            <a:endParaRPr lang="en" dirty="0"/>
          </a:p>
        </p:txBody>
      </p:sp>
      <p:sp>
        <p:nvSpPr>
          <p:cNvPr id="9" name="Flowchart: Stored Data 8"/>
          <p:cNvSpPr/>
          <p:nvPr/>
        </p:nvSpPr>
        <p:spPr>
          <a:xfrm>
            <a:off x="7500003" y="0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Future</a:t>
            </a:r>
            <a:endParaRPr lang="en-US" dirty="0"/>
          </a:p>
        </p:txBody>
      </p:sp>
      <p:sp>
        <p:nvSpPr>
          <p:cNvPr id="10" name="Flowchart: Delay 9"/>
          <p:cNvSpPr/>
          <p:nvPr/>
        </p:nvSpPr>
        <p:spPr>
          <a:xfrm rot="10800000">
            <a:off x="8527755" y="-894"/>
            <a:ext cx="644819" cy="457200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Stored Data 10"/>
          <p:cNvSpPr/>
          <p:nvPr/>
        </p:nvSpPr>
        <p:spPr>
          <a:xfrm>
            <a:off x="6366948" y="-894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Progress</a:t>
            </a:r>
            <a:endParaRPr lang="en-US" dirty="0"/>
          </a:p>
        </p:txBody>
      </p:sp>
      <p:sp>
        <p:nvSpPr>
          <p:cNvPr id="12" name="Flowchart: Stored Data 11"/>
          <p:cNvSpPr/>
          <p:nvPr/>
        </p:nvSpPr>
        <p:spPr>
          <a:xfrm>
            <a:off x="5232640" y="716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Design</a:t>
            </a:r>
            <a:endParaRPr lang="en-US" dirty="0"/>
          </a:p>
        </p:txBody>
      </p:sp>
      <p:sp>
        <p:nvSpPr>
          <p:cNvPr id="13" name="Flowchart: Stored Data 12"/>
          <p:cNvSpPr/>
          <p:nvPr/>
        </p:nvSpPr>
        <p:spPr>
          <a:xfrm>
            <a:off x="4098959" y="0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Feasibility</a:t>
            </a:r>
          </a:p>
        </p:txBody>
      </p:sp>
      <p:sp>
        <p:nvSpPr>
          <p:cNvPr id="14" name="Flowchart: Stored Data 13"/>
          <p:cNvSpPr/>
          <p:nvPr/>
        </p:nvSpPr>
        <p:spPr>
          <a:xfrm>
            <a:off x="2966928" y="802"/>
            <a:ext cx="1371600" cy="457200"/>
          </a:xfrm>
          <a:prstGeom prst="flowChartOnlineStora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Project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Design Norms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282925" y="1141787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3000" dirty="0"/>
              <a:t>Integrity</a:t>
            </a:r>
          </a:p>
          <a:p>
            <a:pPr marL="495300" lvl="0" indent="-457200" rtl="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3000" dirty="0"/>
              <a:t>Delightful Harmony</a:t>
            </a:r>
          </a:p>
          <a:p>
            <a:pPr marL="495300" lvl="0" indent="-457200" rtl="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3000" dirty="0"/>
              <a:t>Transparency</a:t>
            </a:r>
          </a:p>
          <a:p>
            <a:pPr marL="495300" lvl="0" indent="-457200" rtl="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3000" dirty="0"/>
              <a:t>Trust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r>
              <a:rPr lang="en"/>
              <a:t>/12</a:t>
            </a:r>
            <a:endParaRPr lang="en" dirty="0"/>
          </a:p>
        </p:txBody>
      </p:sp>
      <p:sp>
        <p:nvSpPr>
          <p:cNvPr id="6" name="Flowchart: Stored Data 5"/>
          <p:cNvSpPr/>
          <p:nvPr/>
        </p:nvSpPr>
        <p:spPr>
          <a:xfrm>
            <a:off x="7500003" y="0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Future</a:t>
            </a:r>
            <a:endParaRPr lang="en-US" dirty="0"/>
          </a:p>
        </p:txBody>
      </p:sp>
      <p:sp>
        <p:nvSpPr>
          <p:cNvPr id="7" name="Flowchart: Delay 6"/>
          <p:cNvSpPr/>
          <p:nvPr/>
        </p:nvSpPr>
        <p:spPr>
          <a:xfrm rot="10800000">
            <a:off x="8527755" y="-894"/>
            <a:ext cx="644819" cy="457200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Stored Data 7"/>
          <p:cNvSpPr/>
          <p:nvPr/>
        </p:nvSpPr>
        <p:spPr>
          <a:xfrm>
            <a:off x="6366948" y="-894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Progress</a:t>
            </a:r>
            <a:endParaRPr lang="en-US" dirty="0"/>
          </a:p>
        </p:txBody>
      </p:sp>
      <p:sp>
        <p:nvSpPr>
          <p:cNvPr id="9" name="Flowchart: Stored Data 8"/>
          <p:cNvSpPr/>
          <p:nvPr/>
        </p:nvSpPr>
        <p:spPr>
          <a:xfrm>
            <a:off x="5232640" y="716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Design</a:t>
            </a:r>
            <a:endParaRPr lang="en-US" dirty="0"/>
          </a:p>
        </p:txBody>
      </p:sp>
      <p:sp>
        <p:nvSpPr>
          <p:cNvPr id="10" name="Flowchart: Stored Data 9"/>
          <p:cNvSpPr/>
          <p:nvPr/>
        </p:nvSpPr>
        <p:spPr>
          <a:xfrm>
            <a:off x="4098959" y="0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Feasibility</a:t>
            </a:r>
          </a:p>
        </p:txBody>
      </p:sp>
      <p:sp>
        <p:nvSpPr>
          <p:cNvPr id="11" name="Flowchart: Stored Data 10"/>
          <p:cNvSpPr/>
          <p:nvPr/>
        </p:nvSpPr>
        <p:spPr>
          <a:xfrm>
            <a:off x="2966928" y="802"/>
            <a:ext cx="1371600" cy="457200"/>
          </a:xfrm>
          <a:prstGeom prst="flowChartOnlineStora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Project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45050" y="1414611"/>
            <a:ext cx="8253900" cy="323018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System Architecture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55613" y="1076057"/>
            <a:ext cx="1873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Rear Trailer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9815" y="1087271"/>
            <a:ext cx="1873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Front Truck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351850" y="1216101"/>
            <a:ext cx="0" cy="3627203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r>
              <a:rPr lang="en"/>
              <a:t>/12</a:t>
            </a:r>
            <a:endParaRPr lang="en" dirty="0"/>
          </a:p>
        </p:txBody>
      </p:sp>
      <p:sp>
        <p:nvSpPr>
          <p:cNvPr id="10" name="Flowchart: Stored Data 9"/>
          <p:cNvSpPr/>
          <p:nvPr/>
        </p:nvSpPr>
        <p:spPr>
          <a:xfrm>
            <a:off x="7500003" y="0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Future</a:t>
            </a:r>
            <a:endParaRPr lang="en-US" dirty="0"/>
          </a:p>
        </p:txBody>
      </p:sp>
      <p:sp>
        <p:nvSpPr>
          <p:cNvPr id="11" name="Flowchart: Delay 10"/>
          <p:cNvSpPr/>
          <p:nvPr/>
        </p:nvSpPr>
        <p:spPr>
          <a:xfrm rot="10800000">
            <a:off x="8527755" y="-894"/>
            <a:ext cx="644819" cy="457200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Stored Data 11"/>
          <p:cNvSpPr/>
          <p:nvPr/>
        </p:nvSpPr>
        <p:spPr>
          <a:xfrm>
            <a:off x="6366948" y="-894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Progress</a:t>
            </a:r>
            <a:endParaRPr lang="en-US" dirty="0"/>
          </a:p>
        </p:txBody>
      </p:sp>
      <p:sp>
        <p:nvSpPr>
          <p:cNvPr id="13" name="Flowchart: Stored Data 12"/>
          <p:cNvSpPr/>
          <p:nvPr/>
        </p:nvSpPr>
        <p:spPr>
          <a:xfrm>
            <a:off x="5232640" y="716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Design</a:t>
            </a:r>
            <a:endParaRPr lang="en-US" dirty="0"/>
          </a:p>
        </p:txBody>
      </p:sp>
      <p:sp>
        <p:nvSpPr>
          <p:cNvPr id="14" name="Flowchart: Stored Data 13"/>
          <p:cNvSpPr/>
          <p:nvPr/>
        </p:nvSpPr>
        <p:spPr>
          <a:xfrm>
            <a:off x="4098959" y="0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Feasibility</a:t>
            </a:r>
          </a:p>
        </p:txBody>
      </p:sp>
      <p:sp>
        <p:nvSpPr>
          <p:cNvPr id="15" name="Flowchart: Stored Data 14"/>
          <p:cNvSpPr/>
          <p:nvPr/>
        </p:nvSpPr>
        <p:spPr>
          <a:xfrm>
            <a:off x="2966928" y="802"/>
            <a:ext cx="1371600" cy="457200"/>
          </a:xfrm>
          <a:prstGeom prst="flowChartOnlineStora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Project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Feasibility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Products on the market today</a:t>
            </a:r>
          </a:p>
          <a:p>
            <a:pPr marL="457200" lvl="0" indent="-381000" rtl="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 smtClean="0"/>
              <a:t>Present need</a:t>
            </a:r>
            <a:endParaRPr lang="en" sz="2400" dirty="0"/>
          </a:p>
          <a:p>
            <a:pPr marL="457200" lvl="0" indent="-381000" rtl="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 smtClean="0"/>
              <a:t>Complete </a:t>
            </a:r>
            <a:r>
              <a:rPr lang="en" sz="2400" dirty="0"/>
              <a:t>system</a:t>
            </a:r>
          </a:p>
          <a:p>
            <a:pPr marL="457200" lvl="0" indent="-381000" rtl="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 smtClean="0"/>
              <a:t>Combined features </a:t>
            </a:r>
            <a:r>
              <a:rPr lang="en" sz="2400" dirty="0"/>
              <a:t>that others don't have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r>
              <a:rPr lang="en"/>
              <a:t>/12</a:t>
            </a:r>
            <a:endParaRPr lang="en" dirty="0"/>
          </a:p>
        </p:txBody>
      </p:sp>
      <p:sp>
        <p:nvSpPr>
          <p:cNvPr id="6" name="Flowchart: Stored Data 5"/>
          <p:cNvSpPr/>
          <p:nvPr/>
        </p:nvSpPr>
        <p:spPr>
          <a:xfrm>
            <a:off x="7500003" y="0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Future</a:t>
            </a:r>
            <a:endParaRPr lang="en-US" dirty="0"/>
          </a:p>
        </p:txBody>
      </p:sp>
      <p:sp>
        <p:nvSpPr>
          <p:cNvPr id="7" name="Flowchart: Delay 6"/>
          <p:cNvSpPr/>
          <p:nvPr/>
        </p:nvSpPr>
        <p:spPr>
          <a:xfrm rot="10800000">
            <a:off x="8527755" y="-894"/>
            <a:ext cx="644819" cy="457200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Stored Data 7"/>
          <p:cNvSpPr/>
          <p:nvPr/>
        </p:nvSpPr>
        <p:spPr>
          <a:xfrm>
            <a:off x="6366948" y="-894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Progress</a:t>
            </a:r>
            <a:endParaRPr lang="en-US" dirty="0"/>
          </a:p>
        </p:txBody>
      </p:sp>
      <p:sp>
        <p:nvSpPr>
          <p:cNvPr id="9" name="Flowchart: Stored Data 8"/>
          <p:cNvSpPr/>
          <p:nvPr/>
        </p:nvSpPr>
        <p:spPr>
          <a:xfrm>
            <a:off x="5232640" y="716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Design</a:t>
            </a:r>
            <a:endParaRPr lang="en-US" dirty="0"/>
          </a:p>
        </p:txBody>
      </p:sp>
      <p:sp>
        <p:nvSpPr>
          <p:cNvPr id="10" name="Flowchart: Stored Data 9"/>
          <p:cNvSpPr/>
          <p:nvPr/>
        </p:nvSpPr>
        <p:spPr>
          <a:xfrm>
            <a:off x="4098959" y="0"/>
            <a:ext cx="1371600" cy="457200"/>
          </a:xfrm>
          <a:prstGeom prst="flowChartOnlineStora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Feasibility</a:t>
            </a:r>
          </a:p>
        </p:txBody>
      </p:sp>
      <p:sp>
        <p:nvSpPr>
          <p:cNvPr id="11" name="Flowchart: Stored Data 10"/>
          <p:cNvSpPr/>
          <p:nvPr/>
        </p:nvSpPr>
        <p:spPr>
          <a:xfrm>
            <a:off x="2966928" y="802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Project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Scope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298200"/>
            <a:ext cx="2343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 dirty="0"/>
              <a:t>Core of Project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Two Front Cameras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dirty="0"/>
              <a:t>Rearview Camera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LCD Display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Raspberry Pi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360250" y="1298200"/>
            <a:ext cx="2343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 dirty="0"/>
              <a:t>First Set of Additions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WiFi Commications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Solar Panel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dirty="0"/>
              <a:t>DVR Module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423350" y="1298200"/>
            <a:ext cx="2343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 dirty="0"/>
              <a:t>Optimistic Additions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Full Length WiFi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Multi-LCD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Removable Module</a:t>
            </a:r>
          </a:p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8" name="Rounded Rectangle 7"/>
          <p:cNvSpPr/>
          <p:nvPr/>
        </p:nvSpPr>
        <p:spPr>
          <a:xfrm>
            <a:off x="3269974" y="1298199"/>
            <a:ext cx="2554356" cy="2896113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4718" y="1298199"/>
            <a:ext cx="2554356" cy="2896113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17972" y="1266460"/>
            <a:ext cx="2554356" cy="2896113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r>
              <a:rPr lang="en"/>
              <a:t>/12</a:t>
            </a:r>
            <a:endParaRPr lang="en" dirty="0"/>
          </a:p>
        </p:txBody>
      </p:sp>
      <p:sp>
        <p:nvSpPr>
          <p:cNvPr id="11" name="Flowchart: Stored Data 10"/>
          <p:cNvSpPr/>
          <p:nvPr/>
        </p:nvSpPr>
        <p:spPr>
          <a:xfrm>
            <a:off x="7500003" y="0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Future</a:t>
            </a:r>
            <a:endParaRPr lang="en-US" dirty="0"/>
          </a:p>
        </p:txBody>
      </p:sp>
      <p:sp>
        <p:nvSpPr>
          <p:cNvPr id="12" name="Flowchart: Delay 11"/>
          <p:cNvSpPr/>
          <p:nvPr/>
        </p:nvSpPr>
        <p:spPr>
          <a:xfrm rot="10800000">
            <a:off x="8527755" y="-894"/>
            <a:ext cx="644819" cy="457200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tored Data 12"/>
          <p:cNvSpPr/>
          <p:nvPr/>
        </p:nvSpPr>
        <p:spPr>
          <a:xfrm>
            <a:off x="6366948" y="-894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Progress</a:t>
            </a:r>
            <a:endParaRPr lang="en-US" dirty="0"/>
          </a:p>
        </p:txBody>
      </p:sp>
      <p:sp>
        <p:nvSpPr>
          <p:cNvPr id="14" name="Flowchart: Stored Data 13"/>
          <p:cNvSpPr/>
          <p:nvPr/>
        </p:nvSpPr>
        <p:spPr>
          <a:xfrm>
            <a:off x="5232640" y="716"/>
            <a:ext cx="1371600" cy="457200"/>
          </a:xfrm>
          <a:prstGeom prst="flowChartOnlineStora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Design</a:t>
            </a:r>
            <a:endParaRPr lang="en-US" dirty="0"/>
          </a:p>
        </p:txBody>
      </p:sp>
      <p:sp>
        <p:nvSpPr>
          <p:cNvPr id="15" name="Flowchart: Stored Data 14"/>
          <p:cNvSpPr/>
          <p:nvPr/>
        </p:nvSpPr>
        <p:spPr>
          <a:xfrm>
            <a:off x="4098959" y="0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Feasibility</a:t>
            </a:r>
          </a:p>
        </p:txBody>
      </p:sp>
      <p:sp>
        <p:nvSpPr>
          <p:cNvPr id="16" name="Flowchart: Stored Data 15"/>
          <p:cNvSpPr/>
          <p:nvPr/>
        </p:nvSpPr>
        <p:spPr>
          <a:xfrm>
            <a:off x="2966928" y="802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Project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Resources			  Advisors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13648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Raspberry Pi</a:t>
            </a:r>
          </a:p>
          <a:p>
            <a:pPr marL="457200" lvl="0" indent="-419100" rtl="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Analog Camera</a:t>
            </a:r>
          </a:p>
          <a:p>
            <a:pPr marL="457200" lvl="0" indent="-419100" rtl="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USB Camera</a:t>
            </a:r>
          </a:p>
          <a:p>
            <a:pPr marL="38100">
              <a:buClr>
                <a:schemeClr val="bg1"/>
              </a:buClr>
            </a:pPr>
            <a:r>
              <a:rPr lang="en" sz="2000" dirty="0"/>
              <a:t>Next to obtain</a:t>
            </a:r>
          </a:p>
          <a:p>
            <a:pPr marL="457200" indent="-4191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sz="2000" dirty="0"/>
              <a:t>Ethernet Camera</a:t>
            </a:r>
          </a:p>
          <a:p>
            <a:pPr marL="457200" indent="-4191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sz="2000" dirty="0"/>
              <a:t>Second Raspberry Pi</a:t>
            </a:r>
            <a:endParaRPr lang="en" sz="3000" dirty="0"/>
          </a:p>
        </p:txBody>
      </p:sp>
      <p:sp>
        <p:nvSpPr>
          <p:cNvPr id="5" name="Shape 140"/>
          <p:cNvSpPr txBox="1">
            <a:spLocks/>
          </p:cNvSpPr>
          <p:nvPr/>
        </p:nvSpPr>
        <p:spPr>
          <a:xfrm>
            <a:off x="4240968" y="1152475"/>
            <a:ext cx="4210301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0" indent="-4191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sz="2000" dirty="0"/>
              <a:t>Professor Nielsen</a:t>
            </a:r>
          </a:p>
          <a:p>
            <a:pPr marL="457200" lvl="0" indent="-4191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sz="2000" dirty="0"/>
              <a:t>Professor Michmerhuizen</a:t>
            </a:r>
          </a:p>
          <a:p>
            <a:pPr marL="457200" lvl="0" indent="-4191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sz="2000" dirty="0"/>
              <a:t>Eric Walstra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r>
              <a:rPr lang="en"/>
              <a:t>/12</a:t>
            </a:r>
            <a:endParaRPr lang="en" dirty="0"/>
          </a:p>
        </p:txBody>
      </p:sp>
      <p:sp>
        <p:nvSpPr>
          <p:cNvPr id="7" name="Flowchart: Stored Data 6"/>
          <p:cNvSpPr/>
          <p:nvPr/>
        </p:nvSpPr>
        <p:spPr>
          <a:xfrm>
            <a:off x="7500003" y="0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Future</a:t>
            </a:r>
            <a:endParaRPr lang="en-US" dirty="0"/>
          </a:p>
        </p:txBody>
      </p:sp>
      <p:sp>
        <p:nvSpPr>
          <p:cNvPr id="8" name="Flowchart: Delay 7"/>
          <p:cNvSpPr/>
          <p:nvPr/>
        </p:nvSpPr>
        <p:spPr>
          <a:xfrm rot="10800000">
            <a:off x="8527755" y="-894"/>
            <a:ext cx="644819" cy="457200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tored Data 8"/>
          <p:cNvSpPr/>
          <p:nvPr/>
        </p:nvSpPr>
        <p:spPr>
          <a:xfrm>
            <a:off x="6366948" y="-894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Progress</a:t>
            </a:r>
            <a:endParaRPr lang="en-US" dirty="0"/>
          </a:p>
        </p:txBody>
      </p:sp>
      <p:sp>
        <p:nvSpPr>
          <p:cNvPr id="10" name="Flowchart: Stored Data 9"/>
          <p:cNvSpPr/>
          <p:nvPr/>
        </p:nvSpPr>
        <p:spPr>
          <a:xfrm>
            <a:off x="5232640" y="716"/>
            <a:ext cx="1371600" cy="457200"/>
          </a:xfrm>
          <a:prstGeom prst="flowChartOnlineStora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Design</a:t>
            </a:r>
            <a:endParaRPr lang="en-US" dirty="0"/>
          </a:p>
        </p:txBody>
      </p:sp>
      <p:sp>
        <p:nvSpPr>
          <p:cNvPr id="11" name="Flowchart: Stored Data 10"/>
          <p:cNvSpPr/>
          <p:nvPr/>
        </p:nvSpPr>
        <p:spPr>
          <a:xfrm>
            <a:off x="4098959" y="0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Feasibility</a:t>
            </a:r>
          </a:p>
        </p:txBody>
      </p:sp>
      <p:sp>
        <p:nvSpPr>
          <p:cNvPr id="12" name="Flowchart: Stored Data 11"/>
          <p:cNvSpPr/>
          <p:nvPr/>
        </p:nvSpPr>
        <p:spPr>
          <a:xfrm>
            <a:off x="2966928" y="802"/>
            <a:ext cx="1371600" cy="457200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Project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211</Words>
  <Application>Microsoft Office PowerPoint</Application>
  <PresentationFormat>On-screen Show (16:9)</PresentationFormat>
  <Paragraphs>128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simple-light-2</vt:lpstr>
      <vt:lpstr>Slide 1</vt:lpstr>
      <vt:lpstr>Team Semi-Pro</vt:lpstr>
      <vt:lpstr>Outline</vt:lpstr>
      <vt:lpstr>Project Summary</vt:lpstr>
      <vt:lpstr>Design Norms</vt:lpstr>
      <vt:lpstr>System Architecture</vt:lpstr>
      <vt:lpstr>Feasibility</vt:lpstr>
      <vt:lpstr>Scope</vt:lpstr>
      <vt:lpstr>Resources     Advisors</vt:lpstr>
      <vt:lpstr>Decision Made</vt:lpstr>
      <vt:lpstr>To Do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Semi-Pro</dc:title>
  <dc:creator>Adam</dc:creator>
  <cp:lastModifiedBy>Isaac Embertson</cp:lastModifiedBy>
  <cp:revision>21</cp:revision>
  <dcterms:modified xsi:type="dcterms:W3CDTF">2016-12-07T06:23:12Z</dcterms:modified>
</cp:coreProperties>
</file>