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9" r:id="rId3"/>
    <p:sldId id="311" r:id="rId4"/>
    <p:sldId id="258" r:id="rId5"/>
    <p:sldId id="283" r:id="rId6"/>
    <p:sldId id="304" r:id="rId7"/>
    <p:sldId id="305" r:id="rId8"/>
    <p:sldId id="306" r:id="rId9"/>
    <p:sldId id="298" r:id="rId10"/>
    <p:sldId id="299" r:id="rId11"/>
    <p:sldId id="300" r:id="rId12"/>
    <p:sldId id="310" r:id="rId13"/>
    <p:sldId id="292" r:id="rId14"/>
    <p:sldId id="313" r:id="rId15"/>
    <p:sldId id="293" r:id="rId16"/>
    <p:sldId id="286" r:id="rId17"/>
    <p:sldId id="295" r:id="rId18"/>
    <p:sldId id="285" r:id="rId19"/>
    <p:sldId id="273" r:id="rId20"/>
    <p:sldId id="289" r:id="rId21"/>
    <p:sldId id="287" r:id="rId22"/>
    <p:sldId id="288" r:id="rId23"/>
    <p:sldId id="308" r:id="rId24"/>
    <p:sldId id="312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VanDyk" initials="BV" lastIdx="1" clrIdx="0">
    <p:extLst>
      <p:ext uri="{19B8F6BF-5375-455C-9EA6-DF929625EA0E}">
        <p15:presenceInfo xmlns:p15="http://schemas.microsoft.com/office/powerpoint/2012/main" userId="7945ef4f-526f-4e6a-aaee-efb49bc7bb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FA09C-F81A-46C5-B521-E8C14D7BD24F}" v="125" dt="2018-05-04T19:54:37.138"/>
    <p1510:client id="{EC754202-9BF6-4520-84DE-4241A60647D9}" v="5" dt="2018-05-05T16:30:10.434"/>
    <p1510:client id="{41042971-3A22-45D1-A482-500D17D058C9}" v="6" dt="2018-05-05T17:48:34.722"/>
    <p1510:client id="{A1DAEB38-AE8E-4F93-9032-1A05B77F3367}" v="6" dt="2018-05-05T16:26:38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991" autoAdjust="0"/>
  </p:normalViewPr>
  <p:slideViewPr>
    <p:cSldViewPr snapToGrid="0">
      <p:cViewPr varScale="1">
        <p:scale>
          <a:sx n="62" d="100"/>
          <a:sy n="62" d="100"/>
        </p:scale>
        <p:origin x="16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 dirty="0">
              <a:solidFill>
                <a:srgbClr val="79A8A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rgbClr val="AD8082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rgbClr val="79A8A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50A76C-AA23-4168-B2BE-4B36549939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015BB1F-968A-404E-BED3-F6DD38F41640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Introduction</a:t>
          </a:r>
        </a:p>
      </dgm:t>
    </dgm:pt>
    <dgm:pt modelId="{BC531B11-3978-4F18-8BFC-2204F6E40FB6}" type="parTrans" cxnId="{4FCC5002-436F-4B87-A84E-3F11AB8B0EAD}">
      <dgm:prSet/>
      <dgm:spPr/>
      <dgm:t>
        <a:bodyPr/>
        <a:lstStyle/>
        <a:p>
          <a:endParaRPr lang="en-US"/>
        </a:p>
      </dgm:t>
    </dgm:pt>
    <dgm:pt modelId="{F096FBE1-CC6A-418E-B52A-4066B622CE31}" type="sibTrans" cxnId="{4FCC5002-436F-4B87-A84E-3F11AB8B0EAD}">
      <dgm:prSet/>
      <dgm:spPr/>
      <dgm:t>
        <a:bodyPr/>
        <a:lstStyle/>
        <a:p>
          <a:endParaRPr lang="en-US"/>
        </a:p>
      </dgm:t>
    </dgm:pt>
    <dgm:pt modelId="{D686DE01-788A-4A00-B040-D675B50B487C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Design</a:t>
          </a:r>
        </a:p>
      </dgm:t>
    </dgm:pt>
    <dgm:pt modelId="{D5C5F14A-17BF-4F1A-BAB8-C0E7A64F8E71}" type="parTrans" cxnId="{93149125-9DAC-4084-B061-C3CA0C312C98}">
      <dgm:prSet/>
      <dgm:spPr/>
      <dgm:t>
        <a:bodyPr/>
        <a:lstStyle/>
        <a:p>
          <a:endParaRPr lang="en-US"/>
        </a:p>
      </dgm:t>
    </dgm:pt>
    <dgm:pt modelId="{C471061B-EF99-4BAD-AF6A-7DCDA9ABDC24}" type="sibTrans" cxnId="{93149125-9DAC-4084-B061-C3CA0C312C98}">
      <dgm:prSet/>
      <dgm:spPr/>
      <dgm:t>
        <a:bodyPr/>
        <a:lstStyle/>
        <a:p>
          <a:endParaRPr lang="en-US"/>
        </a:p>
      </dgm:t>
    </dgm:pt>
    <dgm:pt modelId="{432456EE-30F0-4671-B165-3B97F4883B1D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HEC-RAS</a:t>
          </a:r>
        </a:p>
      </dgm:t>
    </dgm:pt>
    <dgm:pt modelId="{0344DD8E-4498-403A-90F0-F1B13BB1A6DF}" type="parTrans" cxnId="{DB92BE35-B604-401F-9C85-668F0F88A6B5}">
      <dgm:prSet/>
      <dgm:spPr/>
      <dgm:t>
        <a:bodyPr/>
        <a:lstStyle/>
        <a:p>
          <a:endParaRPr lang="en-US"/>
        </a:p>
      </dgm:t>
    </dgm:pt>
    <dgm:pt modelId="{C4FFCF10-218D-4691-9CA9-BB4266351810}" type="sibTrans" cxnId="{DB92BE35-B604-401F-9C85-668F0F88A6B5}">
      <dgm:prSet/>
      <dgm:spPr/>
      <dgm:t>
        <a:bodyPr/>
        <a:lstStyle/>
        <a:p>
          <a:endParaRPr lang="en-US"/>
        </a:p>
      </dgm:t>
    </dgm:pt>
    <dgm:pt modelId="{25A79E3B-D391-42A5-849D-C0C457785613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Costs</a:t>
          </a:r>
        </a:p>
      </dgm:t>
    </dgm:pt>
    <dgm:pt modelId="{4AC8727A-3F88-456F-AA48-109262EA872C}" type="parTrans" cxnId="{E680E504-D5BA-464D-B2D3-E7C3726C8A7B}">
      <dgm:prSet/>
      <dgm:spPr/>
      <dgm:t>
        <a:bodyPr/>
        <a:lstStyle/>
        <a:p>
          <a:endParaRPr lang="en-US"/>
        </a:p>
      </dgm:t>
    </dgm:pt>
    <dgm:pt modelId="{AFD0B8F8-8BC1-408F-BEE7-60CBF933328B}" type="sibTrans" cxnId="{E680E504-D5BA-464D-B2D3-E7C3726C8A7B}">
      <dgm:prSet/>
      <dgm:spPr/>
      <dgm:t>
        <a:bodyPr/>
        <a:lstStyle/>
        <a:p>
          <a:endParaRPr lang="en-US"/>
        </a:p>
      </dgm:t>
    </dgm:pt>
    <dgm:pt modelId="{A78FBCF6-ED87-4DFD-96E0-D76429F111AC}">
      <dgm:prSet/>
      <dgm:spPr/>
      <dgm:t>
        <a:bodyPr/>
        <a:lstStyle/>
        <a:p>
          <a:r>
            <a:rPr lang="en-US">
              <a:solidFill>
                <a:srgbClr val="79A8A4"/>
              </a:solidFill>
            </a:rPr>
            <a:t>HEC-HMS</a:t>
          </a:r>
        </a:p>
      </dgm:t>
    </dgm:pt>
    <dgm:pt modelId="{2ECA800C-7FF9-4037-99AB-ABF45FB9604B}" type="parTrans" cxnId="{59F1BE19-6323-4200-A578-EE4FE49D8E18}">
      <dgm:prSet/>
      <dgm:spPr/>
      <dgm:t>
        <a:bodyPr/>
        <a:lstStyle/>
        <a:p>
          <a:endParaRPr lang="en-US"/>
        </a:p>
      </dgm:t>
    </dgm:pt>
    <dgm:pt modelId="{2D044EBB-2750-42D2-B5F1-75F66671AE14}" type="sibTrans" cxnId="{59F1BE19-6323-4200-A578-EE4FE49D8E18}">
      <dgm:prSet/>
      <dgm:spPr/>
      <dgm:t>
        <a:bodyPr/>
        <a:lstStyle/>
        <a:p>
          <a:endParaRPr lang="en-US"/>
        </a:p>
      </dgm:t>
    </dgm:pt>
    <dgm:pt modelId="{4D182E30-2618-4A08-874A-2C9A0AE8BA44}">
      <dgm:prSet phldrT="[Text]"/>
      <dgm:spPr/>
      <dgm:t>
        <a:bodyPr/>
        <a:lstStyle/>
        <a:p>
          <a:r>
            <a:rPr lang="en-US">
              <a:solidFill>
                <a:schemeClr val="accent4"/>
              </a:solidFill>
            </a:rPr>
            <a:t>Additional</a:t>
          </a:r>
        </a:p>
      </dgm:t>
    </dgm:pt>
    <dgm:pt modelId="{DE665B99-3EC9-4144-8E37-706AB7F8AF08}" type="parTrans" cxnId="{EA0BF90D-02DB-4A2D-8B1B-7FE33003AC36}">
      <dgm:prSet/>
      <dgm:spPr/>
    </dgm:pt>
    <dgm:pt modelId="{B2DE975A-2BDA-4552-9455-6BEC02FA4B1E}" type="sibTrans" cxnId="{EA0BF90D-02DB-4A2D-8B1B-7FE33003AC36}">
      <dgm:prSet/>
      <dgm:spPr/>
    </dgm:pt>
    <dgm:pt modelId="{232C1C20-0C8C-449D-8CCC-5566F6861418}" type="pres">
      <dgm:prSet presAssocID="{DF50A76C-AA23-4168-B2BE-4B365499398F}" presName="Name0" presStyleCnt="0">
        <dgm:presLayoutVars>
          <dgm:dir/>
          <dgm:resizeHandles val="exact"/>
        </dgm:presLayoutVars>
      </dgm:prSet>
      <dgm:spPr/>
    </dgm:pt>
    <dgm:pt modelId="{B00DDE8B-4311-44D8-839C-8E12C1CEAA6A}" type="pres">
      <dgm:prSet presAssocID="{2015BB1F-968A-404E-BED3-F6DD38F41640}" presName="parTxOnly" presStyleLbl="node1" presStyleIdx="0" presStyleCnt="6">
        <dgm:presLayoutVars>
          <dgm:bulletEnabled val="1"/>
        </dgm:presLayoutVars>
      </dgm:prSet>
      <dgm:spPr/>
    </dgm:pt>
    <dgm:pt modelId="{5461298B-B766-4181-A4ED-148913289ED8}" type="pres">
      <dgm:prSet presAssocID="{F096FBE1-CC6A-418E-B52A-4066B622CE31}" presName="parSpace" presStyleCnt="0"/>
      <dgm:spPr/>
    </dgm:pt>
    <dgm:pt modelId="{0A063E5D-18A7-4CB2-9A16-DFC595AE1327}" type="pres">
      <dgm:prSet presAssocID="{D686DE01-788A-4A00-B040-D675B50B487C}" presName="parTxOnly" presStyleLbl="node1" presStyleIdx="1" presStyleCnt="6">
        <dgm:presLayoutVars>
          <dgm:bulletEnabled val="1"/>
        </dgm:presLayoutVars>
      </dgm:prSet>
      <dgm:spPr/>
    </dgm:pt>
    <dgm:pt modelId="{BF9E65DF-B141-451D-9E3A-EE9B05FBEA1A}" type="pres">
      <dgm:prSet presAssocID="{C471061B-EF99-4BAD-AF6A-7DCDA9ABDC24}" presName="parSpace" presStyleCnt="0"/>
      <dgm:spPr/>
    </dgm:pt>
    <dgm:pt modelId="{8EBBAB5B-6498-46FE-9252-6A8FA4F85018}" type="pres">
      <dgm:prSet presAssocID="{A78FBCF6-ED87-4DFD-96E0-D76429F111AC}" presName="parTxOnly" presStyleLbl="node1" presStyleIdx="2" presStyleCnt="6">
        <dgm:presLayoutVars>
          <dgm:bulletEnabled val="1"/>
        </dgm:presLayoutVars>
      </dgm:prSet>
      <dgm:spPr/>
    </dgm:pt>
    <dgm:pt modelId="{84485858-1B55-4B50-A673-1725B216C5C3}" type="pres">
      <dgm:prSet presAssocID="{2D044EBB-2750-42D2-B5F1-75F66671AE14}" presName="parSpace" presStyleCnt="0"/>
      <dgm:spPr/>
    </dgm:pt>
    <dgm:pt modelId="{5A515D5C-D707-439F-865C-242C017C891D}" type="pres">
      <dgm:prSet presAssocID="{432456EE-30F0-4671-B165-3B97F4883B1D}" presName="parTxOnly" presStyleLbl="node1" presStyleIdx="3" presStyleCnt="6">
        <dgm:presLayoutVars>
          <dgm:bulletEnabled val="1"/>
        </dgm:presLayoutVars>
      </dgm:prSet>
      <dgm:spPr/>
    </dgm:pt>
    <dgm:pt modelId="{2CCB8449-3DB0-44C9-99ED-A0C09D9249BE}" type="pres">
      <dgm:prSet presAssocID="{C4FFCF10-218D-4691-9CA9-BB4266351810}" presName="parSpace" presStyleCnt="0"/>
      <dgm:spPr/>
    </dgm:pt>
    <dgm:pt modelId="{0C473A8F-0FFC-45A7-8DD4-73225CE26070}" type="pres">
      <dgm:prSet presAssocID="{25A79E3B-D391-42A5-849D-C0C457785613}" presName="parTxOnly" presStyleLbl="node1" presStyleIdx="4" presStyleCnt="6">
        <dgm:presLayoutVars>
          <dgm:bulletEnabled val="1"/>
        </dgm:presLayoutVars>
      </dgm:prSet>
      <dgm:spPr/>
    </dgm:pt>
    <dgm:pt modelId="{4E146A95-307D-4A35-84C3-1872D0311395}" type="pres">
      <dgm:prSet presAssocID="{AFD0B8F8-8BC1-408F-BEE7-60CBF933328B}" presName="parSpace" presStyleCnt="0"/>
      <dgm:spPr/>
    </dgm:pt>
    <dgm:pt modelId="{CF751D1D-7EB1-4019-A79A-57998034A25E}" type="pres">
      <dgm:prSet presAssocID="{4D182E30-2618-4A08-874A-2C9A0AE8BA4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4FCC5002-436F-4B87-A84E-3F11AB8B0EAD}" srcId="{DF50A76C-AA23-4168-B2BE-4B365499398F}" destId="{2015BB1F-968A-404E-BED3-F6DD38F41640}" srcOrd="0" destOrd="0" parTransId="{BC531B11-3978-4F18-8BFC-2204F6E40FB6}" sibTransId="{F096FBE1-CC6A-418E-B52A-4066B622CE31}"/>
    <dgm:cxn modelId="{E680E504-D5BA-464D-B2D3-E7C3726C8A7B}" srcId="{DF50A76C-AA23-4168-B2BE-4B365499398F}" destId="{25A79E3B-D391-42A5-849D-C0C457785613}" srcOrd="4" destOrd="0" parTransId="{4AC8727A-3F88-456F-AA48-109262EA872C}" sibTransId="{AFD0B8F8-8BC1-408F-BEE7-60CBF933328B}"/>
    <dgm:cxn modelId="{EA0BF90D-02DB-4A2D-8B1B-7FE33003AC36}" srcId="{DF50A76C-AA23-4168-B2BE-4B365499398F}" destId="{4D182E30-2618-4A08-874A-2C9A0AE8BA44}" srcOrd="5" destOrd="0" parTransId="{DE665B99-3EC9-4144-8E37-706AB7F8AF08}" sibTransId="{B2DE975A-2BDA-4552-9455-6BEC02FA4B1E}"/>
    <dgm:cxn modelId="{59F1BE19-6323-4200-A578-EE4FE49D8E18}" srcId="{DF50A76C-AA23-4168-B2BE-4B365499398F}" destId="{A78FBCF6-ED87-4DFD-96E0-D76429F111AC}" srcOrd="2" destOrd="0" parTransId="{2ECA800C-7FF9-4037-99AB-ABF45FB9604B}" sibTransId="{2D044EBB-2750-42D2-B5F1-75F66671AE14}"/>
    <dgm:cxn modelId="{5ED0A71B-D123-4289-8558-8B973CEE127A}" type="presOf" srcId="{DF50A76C-AA23-4168-B2BE-4B365499398F}" destId="{232C1C20-0C8C-449D-8CCC-5566F6861418}" srcOrd="0" destOrd="0" presId="urn:microsoft.com/office/officeart/2005/8/layout/hChevron3"/>
    <dgm:cxn modelId="{93149125-9DAC-4084-B061-C3CA0C312C98}" srcId="{DF50A76C-AA23-4168-B2BE-4B365499398F}" destId="{D686DE01-788A-4A00-B040-D675B50B487C}" srcOrd="1" destOrd="0" parTransId="{D5C5F14A-17BF-4F1A-BAB8-C0E7A64F8E71}" sibTransId="{C471061B-EF99-4BAD-AF6A-7DCDA9ABDC24}"/>
    <dgm:cxn modelId="{DB92BE35-B604-401F-9C85-668F0F88A6B5}" srcId="{DF50A76C-AA23-4168-B2BE-4B365499398F}" destId="{432456EE-30F0-4671-B165-3B97F4883B1D}" srcOrd="3" destOrd="0" parTransId="{0344DD8E-4498-403A-90F0-F1B13BB1A6DF}" sibTransId="{C4FFCF10-218D-4691-9CA9-BB4266351810}"/>
    <dgm:cxn modelId="{01E9DD40-FF5E-4AB4-B6A8-398D8877E432}" type="presOf" srcId="{2015BB1F-968A-404E-BED3-F6DD38F41640}" destId="{B00DDE8B-4311-44D8-839C-8E12C1CEAA6A}" srcOrd="0" destOrd="0" presId="urn:microsoft.com/office/officeart/2005/8/layout/hChevron3"/>
    <dgm:cxn modelId="{5931485D-B2B5-484C-9313-DC5F69D3EE34}" type="presOf" srcId="{432456EE-30F0-4671-B165-3B97F4883B1D}" destId="{5A515D5C-D707-439F-865C-242C017C891D}" srcOrd="0" destOrd="0" presId="urn:microsoft.com/office/officeart/2005/8/layout/hChevron3"/>
    <dgm:cxn modelId="{FE139083-E0F0-4C50-B54E-ADFD35736CE6}" type="presOf" srcId="{D686DE01-788A-4A00-B040-D675B50B487C}" destId="{0A063E5D-18A7-4CB2-9A16-DFC595AE1327}" srcOrd="0" destOrd="0" presId="urn:microsoft.com/office/officeart/2005/8/layout/hChevron3"/>
    <dgm:cxn modelId="{6B8FADC0-1DF9-462B-B387-D7F02657DD03}" type="presOf" srcId="{4D182E30-2618-4A08-874A-2C9A0AE8BA44}" destId="{CF751D1D-7EB1-4019-A79A-57998034A25E}" srcOrd="0" destOrd="0" presId="urn:microsoft.com/office/officeart/2005/8/layout/hChevron3"/>
    <dgm:cxn modelId="{3ED8FBE5-EB59-42CE-A727-406061733535}" type="presOf" srcId="{25A79E3B-D391-42A5-849D-C0C457785613}" destId="{0C473A8F-0FFC-45A7-8DD4-73225CE26070}" srcOrd="0" destOrd="0" presId="urn:microsoft.com/office/officeart/2005/8/layout/hChevron3"/>
    <dgm:cxn modelId="{FF18ABF3-5319-48CF-B607-C986C295EED6}" type="presOf" srcId="{A78FBCF6-ED87-4DFD-96E0-D76429F111AC}" destId="{8EBBAB5B-6498-46FE-9252-6A8FA4F85018}" srcOrd="0" destOrd="0" presId="urn:microsoft.com/office/officeart/2005/8/layout/hChevron3"/>
    <dgm:cxn modelId="{AB5D5545-DD3D-41F1-9D94-8BE75E1B9E10}" type="presParOf" srcId="{232C1C20-0C8C-449D-8CCC-5566F6861418}" destId="{B00DDE8B-4311-44D8-839C-8E12C1CEAA6A}" srcOrd="0" destOrd="0" presId="urn:microsoft.com/office/officeart/2005/8/layout/hChevron3"/>
    <dgm:cxn modelId="{6B250F70-0A52-4E17-A772-4AB3ABD35B39}" type="presParOf" srcId="{232C1C20-0C8C-449D-8CCC-5566F6861418}" destId="{5461298B-B766-4181-A4ED-148913289ED8}" srcOrd="1" destOrd="0" presId="urn:microsoft.com/office/officeart/2005/8/layout/hChevron3"/>
    <dgm:cxn modelId="{F75ADD4E-BA22-4E4B-987C-7F03FE86E750}" type="presParOf" srcId="{232C1C20-0C8C-449D-8CCC-5566F6861418}" destId="{0A063E5D-18A7-4CB2-9A16-DFC595AE1327}" srcOrd="2" destOrd="0" presId="urn:microsoft.com/office/officeart/2005/8/layout/hChevron3"/>
    <dgm:cxn modelId="{7D0BDE14-80C9-4861-8D57-17E307935951}" type="presParOf" srcId="{232C1C20-0C8C-449D-8CCC-5566F6861418}" destId="{BF9E65DF-B141-451D-9E3A-EE9B05FBEA1A}" srcOrd="3" destOrd="0" presId="urn:microsoft.com/office/officeart/2005/8/layout/hChevron3"/>
    <dgm:cxn modelId="{772839EE-468B-408E-ACBE-8CFC6F0F8E7C}" type="presParOf" srcId="{232C1C20-0C8C-449D-8CCC-5566F6861418}" destId="{8EBBAB5B-6498-46FE-9252-6A8FA4F85018}" srcOrd="4" destOrd="0" presId="urn:microsoft.com/office/officeart/2005/8/layout/hChevron3"/>
    <dgm:cxn modelId="{707C01E5-8917-4D3D-8726-737A7D5A4E5E}" type="presParOf" srcId="{232C1C20-0C8C-449D-8CCC-5566F6861418}" destId="{84485858-1B55-4B50-A673-1725B216C5C3}" srcOrd="5" destOrd="0" presId="urn:microsoft.com/office/officeart/2005/8/layout/hChevron3"/>
    <dgm:cxn modelId="{DCFA37C7-F7C6-427E-ACC8-DB6420E334AE}" type="presParOf" srcId="{232C1C20-0C8C-449D-8CCC-5566F6861418}" destId="{5A515D5C-D707-439F-865C-242C017C891D}" srcOrd="6" destOrd="0" presId="urn:microsoft.com/office/officeart/2005/8/layout/hChevron3"/>
    <dgm:cxn modelId="{A17A98C4-539C-4397-8B62-5FE84251759C}" type="presParOf" srcId="{232C1C20-0C8C-449D-8CCC-5566F6861418}" destId="{2CCB8449-3DB0-44C9-99ED-A0C09D9249BE}" srcOrd="7" destOrd="0" presId="urn:microsoft.com/office/officeart/2005/8/layout/hChevron3"/>
    <dgm:cxn modelId="{95B9B247-225C-4E45-BE27-BB6686DFE284}" type="presParOf" srcId="{232C1C20-0C8C-449D-8CCC-5566F6861418}" destId="{0C473A8F-0FFC-45A7-8DD4-73225CE26070}" srcOrd="8" destOrd="0" presId="urn:microsoft.com/office/officeart/2005/8/layout/hChevron3"/>
    <dgm:cxn modelId="{F6CC4D32-8A41-4BA8-A06E-E9E32B451F3B}" type="presParOf" srcId="{232C1C20-0C8C-449D-8CCC-5566F6861418}" destId="{4E146A95-307D-4A35-84C3-1872D0311395}" srcOrd="9" destOrd="0" presId="urn:microsoft.com/office/officeart/2005/8/layout/hChevron3"/>
    <dgm:cxn modelId="{0A1336DB-7374-4FA6-BE9A-5F1A3AC68806}" type="presParOf" srcId="{232C1C20-0C8C-449D-8CCC-5566F6861418}" destId="{CF751D1D-7EB1-4019-A79A-57998034A25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79A8A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AD8082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DDE8B-4311-44D8-839C-8E12C1CEAA6A}">
      <dsp:nvSpPr>
        <dsp:cNvPr id="0" name=""/>
        <dsp:cNvSpPr/>
      </dsp:nvSpPr>
      <dsp:spPr>
        <a:xfrm>
          <a:off x="1016" y="0"/>
          <a:ext cx="1665007" cy="496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Introduction</a:t>
          </a:r>
        </a:p>
      </dsp:txBody>
      <dsp:txXfrm>
        <a:off x="1016" y="0"/>
        <a:ext cx="1540939" cy="496273"/>
      </dsp:txXfrm>
    </dsp:sp>
    <dsp:sp modelId="{0A063E5D-18A7-4CB2-9A16-DFC595AE1327}">
      <dsp:nvSpPr>
        <dsp:cNvPr id="0" name=""/>
        <dsp:cNvSpPr/>
      </dsp:nvSpPr>
      <dsp:spPr>
        <a:xfrm>
          <a:off x="1333022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Design</a:t>
          </a:r>
        </a:p>
      </dsp:txBody>
      <dsp:txXfrm>
        <a:off x="1581159" y="0"/>
        <a:ext cx="1168734" cy="496273"/>
      </dsp:txXfrm>
    </dsp:sp>
    <dsp:sp modelId="{8EBBAB5B-6498-46FE-9252-6A8FA4F85018}">
      <dsp:nvSpPr>
        <dsp:cNvPr id="0" name=""/>
        <dsp:cNvSpPr/>
      </dsp:nvSpPr>
      <dsp:spPr>
        <a:xfrm>
          <a:off x="2665028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79A8A4"/>
              </a:solidFill>
            </a:rPr>
            <a:t>HEC-HMS</a:t>
          </a:r>
        </a:p>
      </dsp:txBody>
      <dsp:txXfrm>
        <a:off x="2913165" y="0"/>
        <a:ext cx="1168734" cy="496273"/>
      </dsp:txXfrm>
    </dsp:sp>
    <dsp:sp modelId="{5A515D5C-D707-439F-865C-242C017C891D}">
      <dsp:nvSpPr>
        <dsp:cNvPr id="0" name=""/>
        <dsp:cNvSpPr/>
      </dsp:nvSpPr>
      <dsp:spPr>
        <a:xfrm>
          <a:off x="3997034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HEC-RAS</a:t>
          </a:r>
        </a:p>
      </dsp:txBody>
      <dsp:txXfrm>
        <a:off x="4245171" y="0"/>
        <a:ext cx="1168734" cy="496273"/>
      </dsp:txXfrm>
    </dsp:sp>
    <dsp:sp modelId="{0C473A8F-0FFC-45A7-8DD4-73225CE26070}">
      <dsp:nvSpPr>
        <dsp:cNvPr id="0" name=""/>
        <dsp:cNvSpPr/>
      </dsp:nvSpPr>
      <dsp:spPr>
        <a:xfrm>
          <a:off x="5329040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Costs</a:t>
          </a:r>
        </a:p>
      </dsp:txBody>
      <dsp:txXfrm>
        <a:off x="5577177" y="0"/>
        <a:ext cx="1168734" cy="496273"/>
      </dsp:txXfrm>
    </dsp:sp>
    <dsp:sp modelId="{CF751D1D-7EB1-4019-A79A-57998034A25E}">
      <dsp:nvSpPr>
        <dsp:cNvPr id="0" name=""/>
        <dsp:cNvSpPr/>
      </dsp:nvSpPr>
      <dsp:spPr>
        <a:xfrm>
          <a:off x="6661046" y="0"/>
          <a:ext cx="1665007" cy="496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/>
              </a:solidFill>
            </a:rPr>
            <a:t>Additional</a:t>
          </a:r>
        </a:p>
      </dsp:txBody>
      <dsp:txXfrm>
        <a:off x="6909183" y="0"/>
        <a:ext cx="1168734" cy="496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17858-E523-4A3B-B1E1-13BAB017D59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579F0-87B3-4924-8F25-6B4609082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3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3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77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50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4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68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1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47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3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74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1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46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9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6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9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5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9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7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71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1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79F0-87B3-4924-8F25-6B4609082D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1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3951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2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7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6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52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5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53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964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2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61EBBCE-EE74-4CA6-883F-307E48C5003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40AE8AA-D6BB-468A-8D14-91AD90AA75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1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8.jp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JP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EFE6-9AFD-4726-9D9B-90E6B1084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Team 01:</a:t>
            </a:r>
            <a:br>
              <a:rPr lang="en-US"/>
            </a:br>
            <a:r>
              <a:rPr lang="en-US"/>
              <a:t>Par-</a:t>
            </a:r>
            <a:r>
              <a:rPr lang="en-US" err="1"/>
              <a:t>fect</a:t>
            </a:r>
            <a:r>
              <a:rPr lang="en-US"/>
              <a:t> Stream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0DB80-FC8A-48FB-9AFA-BC22187846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Presenting: Joe Jackson</a:t>
            </a:r>
            <a:r>
              <a:rPr lang="en-US">
                <a:cs typeface="Calibri"/>
              </a:rPr>
              <a:t>, Ben Vandyk, Heidi Boeve, and Kyle Van De Weert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6DF008-64FB-4195-8E2E-4DF8B3E42F77}"/>
              </a:ext>
            </a:extLst>
          </p:cNvPr>
          <p:cNvGrpSpPr/>
          <p:nvPr/>
        </p:nvGrpSpPr>
        <p:grpSpPr>
          <a:xfrm>
            <a:off x="10232689" y="2341393"/>
            <a:ext cx="1481741" cy="2318050"/>
            <a:chOff x="-2" y="403034"/>
            <a:chExt cx="3245303" cy="42702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418815-057F-42B4-83DC-5E1A48EF6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23" b="89805" l="8816" r="84635">
                          <a14:foregroundMark x1="25441" y1="41649" x2="53904" y2="47722"/>
                          <a14:foregroundMark x1="53904" y1="47722" x2="23929" y2="41432"/>
                          <a14:foregroundMark x1="23929" y1="41432" x2="53401" y2="50108"/>
                          <a14:foregroundMark x1="53401" y1="50108" x2="59698" y2="50108"/>
                          <a14:foregroundMark x1="12846" y1="23427" x2="39295" y2="23861"/>
                          <a14:foregroundMark x1="19395" y1="5423" x2="19395" y2="5423"/>
                          <a14:foregroundMark x1="20151" y1="5423" x2="22670" y2="5423"/>
                          <a14:foregroundMark x1="84635" y1="26247" x2="83123" y2="27766"/>
                          <a14:foregroundMark x1="44332" y1="69848" x2="44332" y2="69848"/>
                          <a14:foregroundMark x1="17632" y1="12581" x2="17632" y2="12581"/>
                          <a14:foregroundMark x1="20403" y1="5423" x2="20403" y2="5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" r="8164" b="38"/>
            <a:stretch/>
          </p:blipFill>
          <p:spPr>
            <a:xfrm>
              <a:off x="-2" y="571331"/>
              <a:ext cx="3245303" cy="4101980"/>
            </a:xfrm>
            <a:prstGeom prst="rect">
              <a:avLst/>
            </a:prstGeom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80003F50-DE1B-4F6B-8361-465DEC320C78}"/>
                </a:ext>
              </a:extLst>
            </p:cNvPr>
            <p:cNvSpPr txBox="1"/>
            <p:nvPr/>
          </p:nvSpPr>
          <p:spPr>
            <a:xfrm rot="1302317">
              <a:off x="358654" y="403034"/>
              <a:ext cx="2683498" cy="166215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1" vert="horz" wrap="square" lIns="91440" tIns="45720" rIns="91440" bIns="45720" numCol="1" spcCol="0" rtlCol="0" fromWordArt="0" anchor="t" anchorCtr="0" forceAA="0" compatLnSpc="1">
              <a:prstTxWarp prst="textArchUp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PAR-FECT STREAM</a:t>
              </a:r>
              <a:endParaRPr lang="en-US" sz="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72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391A-583D-4356-BF9A-0B9148FF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223" y="543101"/>
            <a:ext cx="8770571" cy="1560716"/>
          </a:xfrm>
        </p:spPr>
        <p:txBody>
          <a:bodyPr>
            <a:normAutofit/>
          </a:bodyPr>
          <a:lstStyle/>
          <a:p>
            <a:r>
              <a:rPr lang="en-US"/>
              <a:t>Model Validation</a:t>
            </a:r>
            <a:br>
              <a:rPr lang="en-US"/>
            </a:b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76212-1518-4858-97DB-9BEA6F9F18A3}"/>
              </a:ext>
            </a:extLst>
          </p:cNvPr>
          <p:cNvSpPr txBox="1"/>
          <p:nvPr/>
        </p:nvSpPr>
        <p:spPr>
          <a:xfrm>
            <a:off x="11052802" y="6438901"/>
            <a:ext cx="99175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8/22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C224D-A73A-4218-B05C-4C19C5C2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640" y="2203873"/>
            <a:ext cx="4732162" cy="381744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A3FB8A-560B-4EA4-A2E6-2100F0A95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175258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7">
            <a:extLst>
              <a:ext uri="{FF2B5EF4-FFF2-40B4-BE49-F238E27FC236}">
                <a16:creationId xmlns:a16="http://schemas.microsoft.com/office/drawing/2014/main" id="{B0CF1A86-8E36-4A71-A04B-8D8431F30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716" y="2202329"/>
            <a:ext cx="2877670" cy="38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7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744B-9958-423C-9807-FFDC8F0B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455" y="122647"/>
            <a:ext cx="8770571" cy="1560716"/>
          </a:xfrm>
        </p:spPr>
        <p:txBody>
          <a:bodyPr/>
          <a:lstStyle/>
          <a:p>
            <a:r>
              <a:rPr lang="en-US"/>
              <a:t>HEC-HMS Rain Garden Results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1E82D-8059-4ADB-961D-5112DC2B3B75}"/>
              </a:ext>
            </a:extLst>
          </p:cNvPr>
          <p:cNvSpPr txBox="1">
            <a:spLocks/>
          </p:cNvSpPr>
          <p:nvPr/>
        </p:nvSpPr>
        <p:spPr>
          <a:xfrm>
            <a:off x="3825096" y="2539041"/>
            <a:ext cx="4371100" cy="3478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75D22-9BAF-48A6-84DB-90CA8F6091CF}"/>
              </a:ext>
            </a:extLst>
          </p:cNvPr>
          <p:cNvSpPr txBox="1"/>
          <p:nvPr/>
        </p:nvSpPr>
        <p:spPr>
          <a:xfrm>
            <a:off x="11052802" y="6438901"/>
            <a:ext cx="99175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9/22</a:t>
            </a:r>
          </a:p>
        </p:txBody>
      </p:sp>
      <p:pic>
        <p:nvPicPr>
          <p:cNvPr id="9" name="Picture 10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A1DF9682-1208-4207-86B1-FFDA9DF6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9831" y="1668516"/>
            <a:ext cx="4330697" cy="365150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AEDBF64-20C1-49B9-9180-E93CEF4FE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447036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0F5618E3-1AE9-494F-81A6-0BF6D0F74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52" y="1179546"/>
            <a:ext cx="8379124" cy="46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Stage Ditch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933700" y="2438400"/>
            <a:ext cx="5075590" cy="3651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Improves drainage functions and ecological function</a:t>
            </a:r>
          </a:p>
          <a:p>
            <a:pPr>
              <a:spcBef>
                <a:spcPts val="900"/>
              </a:spcBef>
            </a:pPr>
            <a:r>
              <a:rPr lang="en-US"/>
              <a:t>Better flow during low periods 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/>
              <a:t>Increase sediment filtration 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/>
              <a:t>Can improve water quality 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10147"/>
            <a:ext cx="96043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10/22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2834EDA-B184-4362-96BB-C11F1B8E6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601452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35FF1AFC-F5DE-42C2-9C3D-5EA3229E7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869" y="3374942"/>
            <a:ext cx="4727276" cy="24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391A-583D-4356-BF9A-0B9148FF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HEC-RAS Cross- Sections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76212-1518-4858-97DB-9BEA6F9F18A3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11/22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2696F6-EA1E-43BA-8B1F-247EFF036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439774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D25E795-9F6F-4523-8A8A-D8002477C3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09" t="10882" r="7954" b="10588"/>
          <a:stretch/>
        </p:blipFill>
        <p:spPr>
          <a:xfrm>
            <a:off x="107643" y="1803075"/>
            <a:ext cx="5918293" cy="4295486"/>
          </a:xfrm>
          <a:prstGeom prst="rect">
            <a:avLst/>
          </a:prstGeom>
        </p:spPr>
      </p:pic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FE79D4F-3E75-4E9C-B60D-5CEB9B8F7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3208" y="1801226"/>
            <a:ext cx="6012426" cy="43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0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2D984F78-1393-41D7-BA6B-B89027FA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3" y="619184"/>
            <a:ext cx="7027651" cy="58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3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391A-583D-4356-BF9A-0B9148FF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HEC-RAS Proposed 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76212-1518-4858-97DB-9BEA6F9F18A3}"/>
              </a:ext>
            </a:extLst>
          </p:cNvPr>
          <p:cNvSpPr txBox="1"/>
          <p:nvPr/>
        </p:nvSpPr>
        <p:spPr>
          <a:xfrm>
            <a:off x="11052802" y="6438901"/>
            <a:ext cx="94523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12/22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61A0A5C-4E11-45AC-8B85-F0421AD162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759040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4C1E28D2-FE2C-4FA3-BB7E-C0D72375D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2391" t="71380" r="16956" b="1683"/>
          <a:stretch/>
        </p:blipFill>
        <p:spPr>
          <a:xfrm>
            <a:off x="662790" y="3311014"/>
            <a:ext cx="11139006" cy="240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9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744B-9958-423C-9807-FFDC8F0B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HEC-RAS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700CC-384A-4741-B563-8629E7348CA3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13/22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A2AFFB4-1D5C-4144-B154-2C48DF2C2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394719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CB4340A-1748-4721-B2C2-1FBBA347B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8351" t="10569" r="8351" b="10840"/>
          <a:stretch/>
        </p:blipFill>
        <p:spPr>
          <a:xfrm>
            <a:off x="2411459" y="1345720"/>
            <a:ext cx="8219959" cy="48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391A-583D-4356-BF9A-0B9148FF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AutoCAD Modeling/Survey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76212-1518-4858-97DB-9BEA6F9F18A3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14/22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F1838FA-60A1-4F83-A236-750DC4AD4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435878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655042-3648-41EB-A190-3FC032CCBB1E}"/>
              </a:ext>
            </a:extLst>
          </p:cNvPr>
          <p:cNvSpPr txBox="1"/>
          <p:nvPr/>
        </p:nvSpPr>
        <p:spPr>
          <a:xfrm>
            <a:off x="4947914" y="2455366"/>
            <a:ext cx="35557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/>
              <a:t>North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3C536-9DA5-4FA5-81E2-5B88F1A6AF88}"/>
              </a:ext>
            </a:extLst>
          </p:cNvPr>
          <p:cNvSpPr txBox="1"/>
          <p:nvPr/>
        </p:nvSpPr>
        <p:spPr>
          <a:xfrm>
            <a:off x="6523167" y="4625086"/>
            <a:ext cx="41076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>
                <a:cs typeface="Calibri"/>
              </a:rPr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332E9-731A-4DB1-A8C2-F8039DB8305D}"/>
              </a:ext>
            </a:extLst>
          </p:cNvPr>
          <p:cNvSpPr txBox="1"/>
          <p:nvPr/>
        </p:nvSpPr>
        <p:spPr>
          <a:xfrm>
            <a:off x="2460998" y="4697770"/>
            <a:ext cx="2486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/>
              <a:t>Mid</a:t>
            </a:r>
            <a:endParaRPr lang="en-US"/>
          </a:p>
        </p:txBody>
      </p:sp>
      <p:pic>
        <p:nvPicPr>
          <p:cNvPr id="13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D2AD6D5-E61C-4453-AA81-C0C935FD6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934" y="1346530"/>
            <a:ext cx="3351222" cy="2425974"/>
          </a:xfrm>
          <a:prstGeom prst="rect">
            <a:avLst/>
          </a:prstGeom>
        </p:spPr>
      </p:pic>
      <p:pic>
        <p:nvPicPr>
          <p:cNvPr id="15" name="Picture 1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EEB3464-0EA3-41A3-9DA6-5684ED9EA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7684" y="3633511"/>
            <a:ext cx="2673633" cy="2518390"/>
          </a:xfrm>
          <a:prstGeom prst="rect">
            <a:avLst/>
          </a:prstGeom>
        </p:spPr>
      </p:pic>
      <p:pic>
        <p:nvPicPr>
          <p:cNvPr id="17" name="Picture 1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FBABC44D-615B-4937-A81B-5A6FAE7286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47" t="8130" r="-448" b="-813"/>
          <a:stretch/>
        </p:blipFill>
        <p:spPr>
          <a:xfrm>
            <a:off x="7779820" y="3845000"/>
            <a:ext cx="3720731" cy="22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68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0E293-DD43-44BE-B665-BA91612D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Estimates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15CD3-74FE-473D-B4A6-CC4CA4DEA592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15/22</a:t>
            </a:r>
          </a:p>
        </p:txBody>
      </p:sp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4615A7-9956-423F-9954-DE4DCABF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8" y="2674228"/>
            <a:ext cx="11570897" cy="2745997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34D339-D365-4D0E-8504-215AB7AE85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171338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915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08D2-BEAF-48CF-88DB-49C3186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9320-DA13-49E2-ADC3-B6F1CD0F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Outside scope of project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Remove old bridge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Add trash grate to culvert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Modify chain linked fence</a:t>
            </a:r>
            <a:endParaRPr lang="en-US" sz="2600"/>
          </a:p>
          <a:p>
            <a:pPr marL="320040" lvl="1" indent="0">
              <a:buNone/>
            </a:pPr>
            <a:endParaRPr lang="en-US" sz="2600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5F5E7-BA15-420C-9235-9BDDC6D207E5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16/22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28CC6A-07EF-4721-BC40-E69ECE224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44" y="2529176"/>
            <a:ext cx="4626602" cy="346995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8E5172-FF44-4BC5-A751-28631A0BB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590664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341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AC8A-5E39-412D-A046-BAE7FA0EC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42121" y="433388"/>
            <a:ext cx="3403600" cy="792162"/>
          </a:xfrm>
        </p:spPr>
        <p:txBody>
          <a:bodyPr/>
          <a:lstStyle/>
          <a:p>
            <a:r>
              <a:rPr lang="en-US"/>
              <a:t>Team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77E11-9823-4736-A9B6-34203DE55E58}"/>
              </a:ext>
            </a:extLst>
          </p:cNvPr>
          <p:cNvSpPr txBox="1"/>
          <p:nvPr/>
        </p:nvSpPr>
        <p:spPr>
          <a:xfrm>
            <a:off x="2921710" y="5560776"/>
            <a:ext cx="188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Heidi Boeve, 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417A4-D3FC-4471-9B91-A034F108F1A5}"/>
              </a:ext>
            </a:extLst>
          </p:cNvPr>
          <p:cNvSpPr txBox="1"/>
          <p:nvPr/>
        </p:nvSpPr>
        <p:spPr>
          <a:xfrm>
            <a:off x="4808627" y="5554432"/>
            <a:ext cx="188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Ben </a:t>
            </a:r>
            <a:r>
              <a:rPr lang="en-US" err="1"/>
              <a:t>Vandyk</a:t>
            </a:r>
            <a:r>
              <a:rPr lang="en-US"/>
              <a:t>, 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BF2D3-67CA-4523-A864-45CD966381B6}"/>
              </a:ext>
            </a:extLst>
          </p:cNvPr>
          <p:cNvSpPr txBox="1"/>
          <p:nvPr/>
        </p:nvSpPr>
        <p:spPr>
          <a:xfrm>
            <a:off x="6656444" y="5554432"/>
            <a:ext cx="188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Joe Jackson, 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B5726-6795-4EF6-9F90-A08266D3D17F}"/>
              </a:ext>
            </a:extLst>
          </p:cNvPr>
          <p:cNvSpPr txBox="1"/>
          <p:nvPr/>
        </p:nvSpPr>
        <p:spPr>
          <a:xfrm>
            <a:off x="8326530" y="5554432"/>
            <a:ext cx="2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Kyle Van De </a:t>
            </a:r>
            <a:r>
              <a:rPr lang="en-US" err="1"/>
              <a:t>Weert</a:t>
            </a:r>
            <a:r>
              <a:rPr lang="en-US"/>
              <a:t>, 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1012C7-AA83-4A43-B6C2-4CF64A5663F1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1/22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69C58-242C-4AD3-A100-F1D2BFC0F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86" y="1225550"/>
            <a:ext cx="5667869" cy="425090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874814-8B6F-4D78-992A-9328D4A07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024436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7530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9320-DA13-49E2-ADC3-B6F1CD0F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" lvl="1" indent="0">
              <a:buNone/>
            </a:pPr>
            <a:endParaRPr lang="en-US" sz="2600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5F5E7-BA15-420C-9235-9BDDC6D207E5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17/22</a:t>
            </a:r>
          </a:p>
        </p:txBody>
      </p:sp>
      <p:pic>
        <p:nvPicPr>
          <p:cNvPr id="10" name="IMG_4308">
            <a:hlinkClick r:id="" action="ppaction://media"/>
            <a:extLst>
              <a:ext uri="{FF2B5EF4-FFF2-40B4-BE49-F238E27FC236}">
                <a16:creationId xmlns:a16="http://schemas.microsoft.com/office/drawing/2014/main" id="{D669FC0C-AAE2-4277-B809-BD5DF91F2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03200"/>
            <a:ext cx="11620500" cy="60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08D2-BEAF-48CF-88DB-49C3186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9320-DA13-49E2-ADC3-B6F1CD0F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Outside scope of project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Remove old bridge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Add trash grate to culvert</a:t>
            </a:r>
          </a:p>
          <a:p>
            <a:pPr lvl="1"/>
            <a:r>
              <a:rPr lang="en-US">
                <a:solidFill>
                  <a:srgbClr val="121316">
                    <a:lumMod val="75000"/>
                    <a:lumOff val="25000"/>
                  </a:srgbClr>
                </a:solidFill>
              </a:rPr>
              <a:t>Modify chain linked fence</a:t>
            </a:r>
            <a:endParaRPr lang="en-US" sz="2600"/>
          </a:p>
          <a:p>
            <a:pPr marL="320040" lvl="1" indent="0">
              <a:buNone/>
            </a:pPr>
            <a:endParaRPr lang="en-US" sz="2600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5F5E7-BA15-420C-9235-9BDDC6D207E5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18/22</a:t>
            </a:r>
          </a:p>
        </p:txBody>
      </p:sp>
      <p:pic>
        <p:nvPicPr>
          <p:cNvPr id="8" name="Picture 4" descr="http://engr.calvinblogs.org/17-18/srdesign01/wp-content/uploads/2017/10/Debris-e1509334912218-225x300.jpg">
            <a:extLst>
              <a:ext uri="{FF2B5EF4-FFF2-40B4-BE49-F238E27FC236}">
                <a16:creationId xmlns:a16="http://schemas.microsoft.com/office/drawing/2014/main" id="{D0BAD7CF-2F7D-4FC8-B687-992446F7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5" y="2529980"/>
            <a:ext cx="3424634" cy="34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EFA6F4-8357-4E36-82A9-E27C050AFD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075276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37716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08D2-BEAF-48CF-88DB-49C3186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9320-DA13-49E2-ADC3-B6F1CD0F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</a:rPr>
              <a:t>Outside scope of project</a:t>
            </a:r>
          </a:p>
          <a:p>
            <a:pPr lvl="1"/>
            <a:r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</a:rPr>
              <a:t>Remove old bridge</a:t>
            </a:r>
          </a:p>
          <a:p>
            <a:pPr lvl="1"/>
            <a:r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</a:rPr>
              <a:t>Add trash grate to culvert</a:t>
            </a:r>
          </a:p>
          <a:p>
            <a:pPr lvl="1"/>
            <a:r>
              <a:rPr lang="en-US" dirty="0">
                <a:solidFill>
                  <a:srgbClr val="121316">
                    <a:lumMod val="75000"/>
                    <a:lumOff val="25000"/>
                  </a:srgbClr>
                </a:solidFill>
              </a:rPr>
              <a:t>Modify chain linked fence</a:t>
            </a:r>
            <a:endParaRPr lang="en-US" sz="2600" dirty="0"/>
          </a:p>
          <a:p>
            <a:pPr marL="320040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5F5E7-BA15-420C-9235-9BDDC6D207E5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19/22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3B66A-5172-492C-81D0-3B8E9C61A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73" y="2531202"/>
            <a:ext cx="4621200" cy="34659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E98DC70-63AC-4ADA-9680-1F7183315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326143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542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08D2-BEAF-48CF-88DB-49C3186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9320-DA13-49E2-ADC3-B6F1CD0FC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4701779" cy="3651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>
                <a:cs typeface="Calibri"/>
              </a:rPr>
              <a:t>Goals:</a:t>
            </a:r>
          </a:p>
          <a:p>
            <a:pPr lvl="2">
              <a:spcBef>
                <a:spcPts val="900"/>
              </a:spcBef>
            </a:pPr>
            <a:r>
              <a:rPr lang="en-US" sz="1800" i="0" dirty="0">
                <a:cs typeface="Calibri"/>
              </a:rPr>
              <a:t>Reduce </a:t>
            </a:r>
            <a:r>
              <a:rPr lang="en-US" sz="1800" i="0" dirty="0" err="1">
                <a:cs typeface="Calibri"/>
              </a:rPr>
              <a:t>stormwater</a:t>
            </a:r>
            <a:r>
              <a:rPr lang="en-US" sz="1800" i="0" dirty="0">
                <a:cs typeface="Calibri"/>
              </a:rPr>
              <a:t> runoff from the golf course</a:t>
            </a:r>
          </a:p>
          <a:p>
            <a:pPr lvl="2">
              <a:spcBef>
                <a:spcPts val="900"/>
              </a:spcBef>
            </a:pPr>
            <a:r>
              <a:rPr lang="en-US" sz="1800" i="0" dirty="0">
                <a:solidFill>
                  <a:srgbClr val="474B57"/>
                </a:solidFill>
                <a:cs typeface="Calibri"/>
              </a:rPr>
              <a:t>Restore</a:t>
            </a:r>
            <a:r>
              <a:rPr lang="en-US" sz="1800" i="0" dirty="0">
                <a:cs typeface="Calibri"/>
              </a:rPr>
              <a:t> native vegetation habitats</a:t>
            </a:r>
          </a:p>
          <a:p>
            <a:pPr lvl="2">
              <a:spcBef>
                <a:spcPts val="900"/>
              </a:spcBef>
            </a:pPr>
            <a:r>
              <a:rPr lang="en-US" sz="1800" i="0" dirty="0">
                <a:cs typeface="Calibri"/>
              </a:rPr>
              <a:t>Create a stable flood bench for Indian Creek</a:t>
            </a:r>
          </a:p>
          <a:p>
            <a:pPr lvl="1">
              <a:spcBef>
                <a:spcPts val="900"/>
              </a:spcBef>
            </a:pPr>
            <a:endParaRPr lang="en-US" sz="2000" dirty="0">
              <a:cs typeface="Calibri"/>
            </a:endParaRPr>
          </a:p>
          <a:p>
            <a:pPr lvl="1">
              <a:spcBef>
                <a:spcPts val="900"/>
              </a:spcBef>
            </a:pPr>
            <a:endParaRPr lang="en-US" sz="2000" dirty="0">
              <a:cs typeface="Calibri"/>
            </a:endParaRPr>
          </a:p>
          <a:p>
            <a:pPr lvl="1" indent="0">
              <a:buNone/>
            </a:pPr>
            <a:endParaRPr lang="en-US" sz="26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5F5E7-BA15-420C-9235-9BDDC6D207E5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20/22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0008885-7BE8-4822-A991-F51BC6928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944269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5659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22C8-8754-403C-81FB-16F4BB33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D589-7452-4335-B446-59E3DB57D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Professor </a:t>
            </a:r>
            <a:r>
              <a:rPr lang="en-US" err="1">
                <a:cs typeface="Calibri"/>
              </a:rPr>
              <a:t>Wildschut</a:t>
            </a:r>
          </a:p>
          <a:p>
            <a:pPr>
              <a:spcBef>
                <a:spcPts val="900"/>
              </a:spcBef>
            </a:pPr>
            <a:r>
              <a:rPr lang="en-US">
                <a:cs typeface="Calibri"/>
              </a:rPr>
              <a:t>Professor De </a:t>
            </a:r>
            <a:r>
              <a:rPr lang="en-US" err="1">
                <a:cs typeface="Calibri"/>
              </a:rPr>
              <a:t>Rooy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5E92E-97A7-4148-B739-65A1E232AEFB}"/>
              </a:ext>
            </a:extLst>
          </p:cNvPr>
          <p:cNvSpPr txBox="1"/>
          <p:nvPr/>
        </p:nvSpPr>
        <p:spPr>
          <a:xfrm>
            <a:off x="11052802" y="6438901"/>
            <a:ext cx="11391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21/22</a:t>
            </a:r>
          </a:p>
        </p:txBody>
      </p:sp>
    </p:spTree>
    <p:extLst>
      <p:ext uri="{BB962C8B-B14F-4D97-AF65-F5344CB8AC3E}">
        <p14:creationId xmlns:p14="http://schemas.microsoft.com/office/powerpoint/2010/main" val="4223877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9273-1466-410C-9ED5-70863B233F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863" y="2828925"/>
            <a:ext cx="3309937" cy="1560513"/>
          </a:xfrm>
        </p:spPr>
        <p:txBody>
          <a:bodyPr/>
          <a:lstStyle/>
          <a:p>
            <a:r>
              <a:rPr lang="en-US"/>
              <a:t>Questions?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DE714-5D34-4575-8578-64117EA68E40}"/>
              </a:ext>
            </a:extLst>
          </p:cNvPr>
          <p:cNvSpPr txBox="1"/>
          <p:nvPr/>
        </p:nvSpPr>
        <p:spPr>
          <a:xfrm>
            <a:off x="11052802" y="6438901"/>
            <a:ext cx="101253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22/22</a:t>
            </a:r>
          </a:p>
        </p:txBody>
      </p:sp>
    </p:spTree>
    <p:extLst>
      <p:ext uri="{BB962C8B-B14F-4D97-AF65-F5344CB8AC3E}">
        <p14:creationId xmlns:p14="http://schemas.microsoft.com/office/powerpoint/2010/main" val="196911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Location &amp; Client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2/22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861356-8A2D-4841-83A8-FEE17E56E2E3}"/>
              </a:ext>
            </a:extLst>
          </p:cNvPr>
          <p:cNvSpPr txBox="1">
            <a:spLocks/>
          </p:cNvSpPr>
          <p:nvPr/>
        </p:nvSpPr>
        <p:spPr>
          <a:xfrm>
            <a:off x="2933700" y="2400300"/>
            <a:ext cx="50621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Indian Trails Golf Course</a:t>
            </a:r>
          </a:p>
          <a:p>
            <a:r>
              <a:rPr lang="en-US"/>
              <a:t>Plaster Creek Stewards</a:t>
            </a:r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6870F-0A52-4B15-9E2B-EE2472936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4" y="3504659"/>
            <a:ext cx="2384406" cy="2418468"/>
          </a:xfrm>
          <a:prstGeom prst="rect">
            <a:avLst/>
          </a:prstGeom>
        </p:spPr>
      </p:pic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F8F720CF-5E92-46F9-B6DD-83292287D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097" y="2405097"/>
            <a:ext cx="4813300" cy="350830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A74DA3-8C58-4D4A-A894-FDFDD7762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487729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486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3/22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D22FF7-6C5E-431F-8EA4-DEA86AC08BF3}"/>
              </a:ext>
            </a:extLst>
          </p:cNvPr>
          <p:cNvSpPr txBox="1">
            <a:spLocks/>
          </p:cNvSpPr>
          <p:nvPr/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Flooding</a:t>
            </a:r>
          </a:p>
          <a:p>
            <a:r>
              <a:rPr lang="en-US"/>
              <a:t>Erosion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DF74C-0F38-4216-A542-1839AD319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82" y="2334005"/>
            <a:ext cx="2784923" cy="3721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DE65D5-6D3E-4D31-BC6B-E079CB7FC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19" y="2334005"/>
            <a:ext cx="2791206" cy="372160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19DF2CA-E497-4E87-864C-5CD060551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388307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658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Alternatives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A8263-39CE-4BE8-84A6-FB7C67A8A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9" y="2256141"/>
            <a:ext cx="4160520" cy="823912"/>
          </a:xfrm>
        </p:spPr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DFEFC4-5D42-43CF-AAD2-65423842E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699" y="3116372"/>
            <a:ext cx="4160520" cy="2779361"/>
          </a:xfrm>
        </p:spPr>
        <p:txBody>
          <a:bodyPr/>
          <a:lstStyle/>
          <a:p>
            <a:r>
              <a:rPr lang="en-US"/>
              <a:t>Land available</a:t>
            </a:r>
          </a:p>
          <a:p>
            <a:r>
              <a:rPr lang="en-US"/>
              <a:t>Reduce stormwater runoff</a:t>
            </a:r>
          </a:p>
          <a:p>
            <a:r>
              <a:rPr lang="en-US"/>
              <a:t>Aesthetically pleasing</a:t>
            </a:r>
          </a:p>
          <a:p>
            <a:r>
              <a:rPr lang="en-US"/>
              <a:t>Budget concerns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4/22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D0BDA12-86A6-49F6-9B96-6E364A6BC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80882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181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Alternatives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A8263-39CE-4BE8-84A6-FB7C67A8A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9" y="2256141"/>
            <a:ext cx="4160520" cy="823912"/>
          </a:xfrm>
        </p:spPr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DFEFC4-5D42-43CF-AAD2-65423842E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699" y="3116372"/>
            <a:ext cx="4160520" cy="2779361"/>
          </a:xfrm>
        </p:spPr>
        <p:txBody>
          <a:bodyPr/>
          <a:lstStyle/>
          <a:p>
            <a:r>
              <a:rPr lang="en-US"/>
              <a:t>Land available</a:t>
            </a:r>
          </a:p>
          <a:p>
            <a:r>
              <a:rPr lang="en-US"/>
              <a:t>Reduce stormwater runoff</a:t>
            </a:r>
          </a:p>
          <a:p>
            <a:r>
              <a:rPr lang="en-US"/>
              <a:t>Aesthetically pleasing</a:t>
            </a:r>
          </a:p>
          <a:p>
            <a:r>
              <a:rPr lang="en-US"/>
              <a:t>Budget concerns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C7A47A-1103-4D3F-8D96-886A9EE42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43751" y="2256141"/>
            <a:ext cx="4160520" cy="823912"/>
          </a:xfrm>
        </p:spPr>
        <p:txBody>
          <a:bodyPr/>
          <a:lstStyle/>
          <a:p>
            <a:r>
              <a:rPr lang="en-US"/>
              <a:t>Solutions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793092-5808-43F5-BC2E-3D2A6CAD6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43751" y="3116372"/>
            <a:ext cx="4160520" cy="2779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Rain gardens</a:t>
            </a:r>
          </a:p>
          <a:p>
            <a:r>
              <a:rPr lang="en-US"/>
              <a:t>Divergent structure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>
                <a:cs typeface="Calibri"/>
              </a:rPr>
              <a:t>Expand wetlands</a:t>
            </a:r>
          </a:p>
          <a:p>
            <a:r>
              <a:rPr lang="en-US"/>
              <a:t>Two-stage ditch</a:t>
            </a:r>
            <a:endParaRPr lang="en-US">
              <a:cs typeface="Calibri"/>
            </a:endParaRPr>
          </a:p>
          <a:p>
            <a:r>
              <a:rPr lang="en-US"/>
              <a:t>Stream restoration</a:t>
            </a: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5/22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0E10675-0297-494B-880F-9CFB5B56E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098938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231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B3EF-F470-4338-9BC5-5676C1B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 Garden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Emphasis on infiltration</a:t>
            </a:r>
          </a:p>
          <a:p>
            <a:r>
              <a:rPr lang="en-US"/>
              <a:t>Heavily vegetated</a:t>
            </a:r>
          </a:p>
          <a:p>
            <a:r>
              <a:rPr lang="en-US"/>
              <a:t>Commonly mistaken for </a:t>
            </a:r>
            <a:r>
              <a:rPr lang="en-US" err="1"/>
              <a:t>bioswale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2F20-9C53-40D5-BD78-652925C0A20E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6/22</a:t>
            </a:r>
          </a:p>
        </p:txBody>
      </p:sp>
      <p:pic>
        <p:nvPicPr>
          <p:cNvPr id="3" name="Picture 4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280D8A5B-7BDE-4CDD-9142-3890C2AB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04" y="2268429"/>
            <a:ext cx="4641011" cy="367261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2834EDA-B184-4362-96BB-C11F1B8E6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765583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221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3-07 at 9.11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88900"/>
            <a:ext cx="4214767" cy="6666086"/>
          </a:xfrm>
          <a:prstGeom prst="rect">
            <a:avLst/>
          </a:prstGeom>
        </p:spPr>
      </p:pic>
      <p:pic>
        <p:nvPicPr>
          <p:cNvPr id="5" name="Picture 4" descr="Screen Shot 2018-03-07 at 9.11.1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/>
          <a:stretch/>
        </p:blipFill>
        <p:spPr>
          <a:xfrm>
            <a:off x="5727342" y="148610"/>
            <a:ext cx="6000217" cy="65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391A-583D-4356-BF9A-0B9148FF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Modeling and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1A7-2DEB-4530-A619-56D930388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Find inputs for HEC-HMS model</a:t>
            </a:r>
          </a:p>
          <a:p>
            <a:pPr lvl="1"/>
            <a:r>
              <a:rPr lang="en-US"/>
              <a:t>Watershed and Stream Geometry</a:t>
            </a:r>
          </a:p>
          <a:p>
            <a:pPr lvl="1"/>
            <a:r>
              <a:rPr lang="en-US"/>
              <a:t>Storm Events</a:t>
            </a:r>
            <a:endParaRPr lang="en-US">
              <a:cs typeface="Calibri"/>
            </a:endParaRPr>
          </a:p>
          <a:p>
            <a:pPr lvl="1">
              <a:spcBef>
                <a:spcPts val="900"/>
              </a:spcBef>
            </a:pPr>
            <a:r>
              <a:rPr lang="en-US">
                <a:cs typeface="Calibri"/>
              </a:rPr>
              <a:t>SCS Method</a:t>
            </a:r>
          </a:p>
          <a:p>
            <a:pPr lvl="1">
              <a:spcBef>
                <a:spcPts val="900"/>
              </a:spcBef>
            </a:pPr>
            <a:endParaRPr lang="en-US">
              <a:cs typeface="Calibri"/>
            </a:endParaRPr>
          </a:p>
          <a:p>
            <a:pPr lvl="1"/>
            <a:endParaRPr lang="en-US"/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76212-1518-4858-97DB-9BEA6F9F18A3}"/>
              </a:ext>
            </a:extLst>
          </p:cNvPr>
          <p:cNvSpPr txBox="1"/>
          <p:nvPr/>
        </p:nvSpPr>
        <p:spPr>
          <a:xfrm>
            <a:off x="11052802" y="6438901"/>
            <a:ext cx="859798" cy="278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/>
              <a:t>Slide 7/22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813796-42A0-4E6D-B795-4EA5043FC2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466943"/>
              </p:ext>
            </p:extLst>
          </p:nvPr>
        </p:nvGraphicFramePr>
        <p:xfrm>
          <a:off x="2355273" y="6151418"/>
          <a:ext cx="8327071" cy="49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7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F4B967E1-B931-412C-8795-2848736CC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940" y="2189736"/>
            <a:ext cx="4237316" cy="39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9420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409</Words>
  <Application>Microsoft Office PowerPoint</Application>
  <PresentationFormat>Widescreen</PresentationFormat>
  <Paragraphs>244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Century Schoolbook</vt:lpstr>
      <vt:lpstr>Corbel</vt:lpstr>
      <vt:lpstr>Times New Roman</vt:lpstr>
      <vt:lpstr>Feathered</vt:lpstr>
      <vt:lpstr>Team 01: Par-fect Stream </vt:lpstr>
      <vt:lpstr>Team One</vt:lpstr>
      <vt:lpstr>Location &amp; Client</vt:lpstr>
      <vt:lpstr>The Problem</vt:lpstr>
      <vt:lpstr>Design Alternatives</vt:lpstr>
      <vt:lpstr>Design Alternatives</vt:lpstr>
      <vt:lpstr>Rain Garden</vt:lpstr>
      <vt:lpstr>PowerPoint Presentation</vt:lpstr>
      <vt:lpstr>Initial Modeling and Calculations</vt:lpstr>
      <vt:lpstr>Model Validation </vt:lpstr>
      <vt:lpstr>HEC-HMS Rain Garden Results</vt:lpstr>
      <vt:lpstr>Two Stage Ditch</vt:lpstr>
      <vt:lpstr>HEC-RAS Cross- Sections </vt:lpstr>
      <vt:lpstr>PowerPoint Presentation</vt:lpstr>
      <vt:lpstr>HEC-RAS Proposed Solution</vt:lpstr>
      <vt:lpstr>HEC-RAS Results</vt:lpstr>
      <vt:lpstr>AutoCAD Modeling/Survey</vt:lpstr>
      <vt:lpstr>Cost Estimates</vt:lpstr>
      <vt:lpstr>Recommendations</vt:lpstr>
      <vt:lpstr>PowerPoint Presentation</vt:lpstr>
      <vt:lpstr>Recommendations</vt:lpstr>
      <vt:lpstr>Recommendations</vt:lpstr>
      <vt:lpstr>Conclusion</vt:lpstr>
      <vt:lpstr>Acknowledgments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01: Par-fect Stream </dc:title>
  <cp:lastModifiedBy>Benjamin VanDyk</cp:lastModifiedBy>
  <cp:revision>4</cp:revision>
  <dcterms:modified xsi:type="dcterms:W3CDTF">2018-05-09T19:20:57Z</dcterms:modified>
</cp:coreProperties>
</file>