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T Sans Narrow"/>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TSansNarrow-regular.fntdata"/><Relationship Id="rId22" Type="http://schemas.openxmlformats.org/officeDocument/2006/relationships/font" Target="fonts/OpenSans-regular.fntdata"/><Relationship Id="rId21" Type="http://schemas.openxmlformats.org/officeDocument/2006/relationships/font" Target="fonts/PTSansNarrow-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Care using cheaper materials with good quality</a:t>
            </a:r>
            <a:endParaRPr/>
          </a:p>
          <a:p>
            <a:pPr indent="0" lvl="0" marL="0">
              <a:spcBef>
                <a:spcPts val="0"/>
              </a:spcBef>
              <a:spcAft>
                <a:spcPts val="0"/>
              </a:spcAft>
              <a:buNone/>
            </a:pPr>
            <a:r>
              <a:rPr lang="en"/>
              <a:t>Trust with safety</a:t>
            </a:r>
            <a:endParaRPr/>
          </a:p>
          <a:p>
            <a:pPr indent="0" lvl="0" marL="0">
              <a:spcBef>
                <a:spcPts val="0"/>
              </a:spcBef>
              <a:spcAft>
                <a:spcPts val="0"/>
              </a:spcAft>
              <a:buNone/>
            </a:pPr>
            <a:r>
              <a:rPr lang="en"/>
              <a:t>Justice our design is for everyone and not for only those with cash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200">
                <a:solidFill>
                  <a:schemeClr val="dk2"/>
                </a:solidFill>
                <a:latin typeface="Open Sans"/>
                <a:ea typeface="Open Sans"/>
                <a:cs typeface="Open Sans"/>
                <a:sym typeface="Open Sans"/>
              </a:rPr>
              <a:t>Design abilities clearly evident. Team clearly showed that they met the project goals by making appropriate design decisions (i.e. selecting components, sizes, materials, etc). Clear evidence team appropriately considered all relevant constraints.</a:t>
            </a:r>
            <a:endParaRPr sz="1200">
              <a:solidFill>
                <a:schemeClr val="dk2"/>
              </a:solidFill>
              <a:latin typeface="Open Sans"/>
              <a:ea typeface="Open Sans"/>
              <a:cs typeface="Open Sans"/>
              <a:sym typeface="Open Sans"/>
            </a:endParaRPr>
          </a:p>
          <a:p>
            <a:pPr indent="0" lvl="0" marL="0">
              <a:spcBef>
                <a:spcPts val="1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Shape 58"/>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Shape 48"/>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2.jp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hyperlink" Target="https://cdn.instructables.com/FRV/794B/HUL8W14L/FRV794BHUL8W14L.LARGE.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idx="1" type="subTitle"/>
          </p:nvPr>
        </p:nvSpPr>
        <p:spPr>
          <a:xfrm>
            <a:off x="2136750" y="2691689"/>
            <a:ext cx="48705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800"/>
              <a:t>Team 5</a:t>
            </a:r>
            <a:endParaRPr sz="2800"/>
          </a:p>
          <a:p>
            <a:pPr indent="0" lvl="0" marL="0">
              <a:spcBef>
                <a:spcPts val="0"/>
              </a:spcBef>
              <a:spcAft>
                <a:spcPts val="0"/>
              </a:spcAft>
              <a:buNone/>
            </a:pPr>
            <a:r>
              <a:rPr lang="en" sz="2000"/>
              <a:t>Temi Ogunnoiki, Shurjo Maitra &amp; Chinelo Ezenwelu</a:t>
            </a:r>
            <a:endParaRPr sz="2000"/>
          </a:p>
        </p:txBody>
      </p:sp>
      <p:pic>
        <p:nvPicPr>
          <p:cNvPr id="67" name="Shape 67"/>
          <p:cNvPicPr preferRelativeResize="0"/>
          <p:nvPr/>
        </p:nvPicPr>
        <p:blipFill>
          <a:blip r:embed="rId3">
            <a:alphaModFix/>
          </a:blip>
          <a:stretch>
            <a:fillRect/>
          </a:stretch>
        </p:blipFill>
        <p:spPr>
          <a:xfrm>
            <a:off x="3906350" y="1293150"/>
            <a:ext cx="1331312" cy="139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HC-05 Bluetooth Module and Arduino</a:t>
            </a:r>
            <a:endParaRPr/>
          </a:p>
        </p:txBody>
      </p:sp>
      <p:sp>
        <p:nvSpPr>
          <p:cNvPr id="149" name="Shape 149"/>
          <p:cNvSpPr txBox="1"/>
          <p:nvPr>
            <p:ph idx="1" type="body"/>
          </p:nvPr>
        </p:nvSpPr>
        <p:spPr>
          <a:xfrm>
            <a:off x="311700" y="1292600"/>
            <a:ext cx="3584100" cy="32763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D</a:t>
            </a:r>
            <a:r>
              <a:rPr lang="en"/>
              <a:t>esigned for serial connection setup </a:t>
            </a:r>
            <a:endParaRPr/>
          </a:p>
          <a:p>
            <a:pPr indent="-342900" lvl="0" marL="457200" rtl="0">
              <a:lnSpc>
                <a:spcPct val="150000"/>
              </a:lnSpc>
              <a:spcBef>
                <a:spcPts val="0"/>
              </a:spcBef>
              <a:spcAft>
                <a:spcPts val="0"/>
              </a:spcAft>
              <a:buSzPts val="1800"/>
              <a:buChar char="●"/>
            </a:pPr>
            <a:r>
              <a:rPr lang="en"/>
              <a:t>Can work as both master and slave</a:t>
            </a:r>
            <a:endParaRPr/>
          </a:p>
          <a:p>
            <a:pPr indent="-342900" lvl="0" marL="457200">
              <a:lnSpc>
                <a:spcPct val="150000"/>
              </a:lnSpc>
              <a:spcBef>
                <a:spcPts val="0"/>
              </a:spcBef>
              <a:spcAft>
                <a:spcPts val="0"/>
              </a:spcAft>
              <a:buSzPts val="1800"/>
              <a:buChar char="●"/>
            </a:pPr>
            <a:r>
              <a:rPr lang="en"/>
              <a:t>Very cheap and widely used.</a:t>
            </a:r>
            <a:endParaRPr/>
          </a:p>
        </p:txBody>
      </p:sp>
      <p:pic>
        <p:nvPicPr>
          <p:cNvPr id="150" name="Shape 150"/>
          <p:cNvPicPr preferRelativeResize="0"/>
          <p:nvPr/>
        </p:nvPicPr>
        <p:blipFill rotWithShape="1">
          <a:blip r:embed="rId3">
            <a:alphaModFix/>
          </a:blip>
          <a:srcRect b="2400" l="1234" r="0" t="0"/>
          <a:stretch/>
        </p:blipFill>
        <p:spPr>
          <a:xfrm>
            <a:off x="3946675" y="1768350"/>
            <a:ext cx="4986350" cy="2440800"/>
          </a:xfrm>
          <a:prstGeom prst="rect">
            <a:avLst/>
          </a:prstGeom>
          <a:noFill/>
          <a:ln>
            <a:noFill/>
          </a:ln>
        </p:spPr>
      </p:pic>
      <p:sp>
        <p:nvSpPr>
          <p:cNvPr id="151" name="Shape 1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311700" y="39077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t>Software Design: Android Studio and Arduino IDE</a:t>
            </a:r>
            <a:endParaRPr sz="2000"/>
          </a:p>
        </p:txBody>
      </p:sp>
      <p:sp>
        <p:nvSpPr>
          <p:cNvPr id="157" name="Shape 15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158" name="Shape 1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11/15</a:t>
            </a:r>
            <a:endParaRPr/>
          </a:p>
        </p:txBody>
      </p:sp>
      <p:pic>
        <p:nvPicPr>
          <p:cNvPr id="159" name="Shape 159"/>
          <p:cNvPicPr preferRelativeResize="0"/>
          <p:nvPr/>
        </p:nvPicPr>
        <p:blipFill>
          <a:blip r:embed="rId3">
            <a:alphaModFix/>
          </a:blip>
          <a:stretch>
            <a:fillRect/>
          </a:stretch>
        </p:blipFill>
        <p:spPr>
          <a:xfrm>
            <a:off x="311697" y="1220350"/>
            <a:ext cx="2553625" cy="3218075"/>
          </a:xfrm>
          <a:prstGeom prst="rect">
            <a:avLst/>
          </a:prstGeom>
          <a:noFill/>
          <a:ln>
            <a:noFill/>
          </a:ln>
        </p:spPr>
      </p:pic>
      <p:pic>
        <p:nvPicPr>
          <p:cNvPr id="160" name="Shape 160"/>
          <p:cNvPicPr preferRelativeResize="0"/>
          <p:nvPr/>
        </p:nvPicPr>
        <p:blipFill>
          <a:blip r:embed="rId4">
            <a:alphaModFix/>
          </a:blip>
          <a:stretch>
            <a:fillRect/>
          </a:stretch>
        </p:blipFill>
        <p:spPr>
          <a:xfrm>
            <a:off x="5953574" y="333225"/>
            <a:ext cx="2878726" cy="1619451"/>
          </a:xfrm>
          <a:prstGeom prst="rect">
            <a:avLst/>
          </a:prstGeom>
          <a:noFill/>
          <a:ln>
            <a:noFill/>
          </a:ln>
        </p:spPr>
      </p:pic>
      <p:pic>
        <p:nvPicPr>
          <p:cNvPr id="161" name="Shape 161"/>
          <p:cNvPicPr preferRelativeResize="0"/>
          <p:nvPr/>
        </p:nvPicPr>
        <p:blipFill>
          <a:blip r:embed="rId5">
            <a:alphaModFix/>
          </a:blip>
          <a:stretch>
            <a:fillRect/>
          </a:stretch>
        </p:blipFill>
        <p:spPr>
          <a:xfrm>
            <a:off x="3149800" y="2160450"/>
            <a:ext cx="1630825" cy="2893834"/>
          </a:xfrm>
          <a:prstGeom prst="rect">
            <a:avLst/>
          </a:prstGeom>
          <a:noFill/>
          <a:ln>
            <a:noFill/>
          </a:ln>
        </p:spPr>
      </p:pic>
      <p:pic>
        <p:nvPicPr>
          <p:cNvPr id="162" name="Shape 162"/>
          <p:cNvPicPr preferRelativeResize="0"/>
          <p:nvPr/>
        </p:nvPicPr>
        <p:blipFill>
          <a:blip r:embed="rId6">
            <a:alphaModFix/>
          </a:blip>
          <a:stretch>
            <a:fillRect/>
          </a:stretch>
        </p:blipFill>
        <p:spPr>
          <a:xfrm>
            <a:off x="4944625" y="2160450"/>
            <a:ext cx="1630828" cy="2893825"/>
          </a:xfrm>
          <a:prstGeom prst="rect">
            <a:avLst/>
          </a:prstGeom>
          <a:noFill/>
          <a:ln>
            <a:noFill/>
          </a:ln>
        </p:spPr>
      </p:pic>
      <p:pic>
        <p:nvPicPr>
          <p:cNvPr id="163" name="Shape 163"/>
          <p:cNvPicPr preferRelativeResize="0"/>
          <p:nvPr/>
        </p:nvPicPr>
        <p:blipFill>
          <a:blip r:embed="rId7">
            <a:alphaModFix/>
          </a:blip>
          <a:stretch>
            <a:fillRect/>
          </a:stretch>
        </p:blipFill>
        <p:spPr>
          <a:xfrm>
            <a:off x="6739450" y="2160450"/>
            <a:ext cx="1630825" cy="28938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Lessons Learned</a:t>
            </a:r>
            <a:endParaRPr/>
          </a:p>
        </p:txBody>
      </p:sp>
      <p:sp>
        <p:nvSpPr>
          <p:cNvPr id="169" name="Shape 16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1000" lvl="0" marL="457200" rtl="0">
              <a:lnSpc>
                <a:spcPct val="200000"/>
              </a:lnSpc>
              <a:spcBef>
                <a:spcPts val="0"/>
              </a:spcBef>
              <a:spcAft>
                <a:spcPts val="0"/>
              </a:spcAft>
              <a:buSzPts val="2400"/>
              <a:buChar char="●"/>
            </a:pPr>
            <a:r>
              <a:rPr lang="en" sz="2400"/>
              <a:t>Communication</a:t>
            </a:r>
            <a:endParaRPr sz="2400"/>
          </a:p>
          <a:p>
            <a:pPr indent="-381000" lvl="0" marL="457200" rtl="0">
              <a:lnSpc>
                <a:spcPct val="200000"/>
              </a:lnSpc>
              <a:spcBef>
                <a:spcPts val="0"/>
              </a:spcBef>
              <a:spcAft>
                <a:spcPts val="0"/>
              </a:spcAft>
              <a:buSzPts val="2400"/>
              <a:buChar char="●"/>
            </a:pPr>
            <a:r>
              <a:rPr lang="en" sz="2400"/>
              <a:t>More Testing</a:t>
            </a:r>
            <a:endParaRPr sz="2400"/>
          </a:p>
          <a:p>
            <a:pPr indent="-381000" lvl="0" marL="457200" rtl="0">
              <a:lnSpc>
                <a:spcPct val="200000"/>
              </a:lnSpc>
              <a:spcBef>
                <a:spcPts val="0"/>
              </a:spcBef>
              <a:spcAft>
                <a:spcPts val="0"/>
              </a:spcAft>
              <a:buSzPts val="2400"/>
              <a:buChar char="●"/>
            </a:pPr>
            <a:r>
              <a:rPr lang="en" sz="2400"/>
              <a:t>Set achievable goals </a:t>
            </a:r>
            <a:endParaRPr sz="2400"/>
          </a:p>
          <a:p>
            <a:pPr indent="-381000" lvl="0" marL="457200" rtl="0">
              <a:spcBef>
                <a:spcPts val="0"/>
              </a:spcBef>
              <a:spcAft>
                <a:spcPts val="0"/>
              </a:spcAft>
              <a:buSzPts val="2400"/>
              <a:buChar char="●"/>
            </a:pPr>
            <a:r>
              <a:rPr lang="en" sz="2400"/>
              <a:t>Stick to deadlines and timelines</a:t>
            </a:r>
            <a:endParaRPr sz="2400"/>
          </a:p>
          <a:p>
            <a:pPr indent="0" lvl="0" marL="0" rtl="0">
              <a:spcBef>
                <a:spcPts val="1600"/>
              </a:spcBef>
              <a:spcAft>
                <a:spcPts val="0"/>
              </a:spcAft>
              <a:buNone/>
            </a:pPr>
            <a:r>
              <a:t/>
            </a:r>
            <a:endParaRPr sz="2400"/>
          </a:p>
          <a:p>
            <a:pPr indent="0" lvl="0" marL="0" rtl="0">
              <a:spcBef>
                <a:spcPts val="1600"/>
              </a:spcBef>
              <a:spcAft>
                <a:spcPts val="0"/>
              </a:spcAft>
              <a:buNone/>
            </a:pPr>
            <a:r>
              <a:t/>
            </a:r>
            <a:endParaRPr sz="2400"/>
          </a:p>
          <a:p>
            <a:pPr indent="0" lvl="0" marL="0" rtl="0">
              <a:spcBef>
                <a:spcPts val="1600"/>
              </a:spcBef>
              <a:spcAft>
                <a:spcPts val="0"/>
              </a:spcAft>
              <a:buNone/>
            </a:pPr>
            <a:r>
              <a:t/>
            </a:r>
            <a:endParaRPr sz="2400"/>
          </a:p>
          <a:p>
            <a:pPr indent="0" lvl="0" marL="0" rtl="0">
              <a:spcBef>
                <a:spcPts val="1600"/>
              </a:spcBef>
              <a:spcAft>
                <a:spcPts val="1600"/>
              </a:spcAft>
              <a:buNone/>
            </a:pPr>
            <a:r>
              <a:rPr lang="en" sz="2400"/>
              <a:t> </a:t>
            </a:r>
            <a:endParaRPr sz="2400"/>
          </a:p>
        </p:txBody>
      </p:sp>
      <p:sp>
        <p:nvSpPr>
          <p:cNvPr id="170" name="Shape 1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Future Steps</a:t>
            </a:r>
            <a:endParaRPr/>
          </a:p>
        </p:txBody>
      </p:sp>
      <p:sp>
        <p:nvSpPr>
          <p:cNvPr id="176" name="Shape 17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87350" lvl="0" marL="457200" rtl="0">
              <a:lnSpc>
                <a:spcPct val="200000"/>
              </a:lnSpc>
              <a:spcBef>
                <a:spcPts val="0"/>
              </a:spcBef>
              <a:spcAft>
                <a:spcPts val="0"/>
              </a:spcAft>
              <a:buSzPts val="2500"/>
              <a:buChar char="●"/>
            </a:pPr>
            <a:r>
              <a:rPr lang="en" sz="2500"/>
              <a:t>A more </a:t>
            </a:r>
            <a:r>
              <a:rPr lang="en" sz="2500"/>
              <a:t>sophisticated</a:t>
            </a:r>
            <a:r>
              <a:rPr lang="en" sz="2500"/>
              <a:t> design </a:t>
            </a:r>
            <a:endParaRPr sz="2500"/>
          </a:p>
          <a:p>
            <a:pPr indent="-387350" lvl="0" marL="457200">
              <a:lnSpc>
                <a:spcPct val="200000"/>
              </a:lnSpc>
              <a:spcBef>
                <a:spcPts val="0"/>
              </a:spcBef>
              <a:spcAft>
                <a:spcPts val="0"/>
              </a:spcAft>
              <a:buSzPts val="2500"/>
              <a:buChar char="●"/>
            </a:pPr>
            <a:r>
              <a:rPr lang="en" sz="2500"/>
              <a:t>More Testing</a:t>
            </a:r>
            <a:endParaRPr sz="2500"/>
          </a:p>
        </p:txBody>
      </p:sp>
      <p:sp>
        <p:nvSpPr>
          <p:cNvPr id="177" name="Shape 1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 and Acknowledgement</a:t>
            </a:r>
            <a:endParaRPr/>
          </a:p>
        </p:txBody>
      </p:sp>
      <p:sp>
        <p:nvSpPr>
          <p:cNvPr id="183" name="Shape 18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Prof. Michmerhuizen</a:t>
            </a:r>
            <a:endParaRPr/>
          </a:p>
          <a:p>
            <a:pPr indent="-342900" lvl="0" marL="457200" rtl="0">
              <a:spcBef>
                <a:spcPts val="0"/>
              </a:spcBef>
              <a:spcAft>
                <a:spcPts val="0"/>
              </a:spcAft>
              <a:buSzPts val="1800"/>
              <a:buChar char="●"/>
            </a:pPr>
            <a:r>
              <a:rPr lang="en"/>
              <a:t>Mr. Eric Walstra</a:t>
            </a:r>
            <a:endParaRPr/>
          </a:p>
          <a:p>
            <a:pPr indent="-342900" lvl="0" marL="457200" rtl="0">
              <a:spcBef>
                <a:spcPts val="0"/>
              </a:spcBef>
              <a:spcAft>
                <a:spcPts val="0"/>
              </a:spcAft>
              <a:buSzPts val="1800"/>
              <a:buChar char="●"/>
            </a:pPr>
            <a:r>
              <a:rPr lang="en"/>
              <a:t>Bob Dekraker</a:t>
            </a:r>
            <a:endParaRPr/>
          </a:p>
          <a:p>
            <a:pPr indent="-342900" lvl="0" marL="457200" rtl="0">
              <a:spcBef>
                <a:spcPts val="0"/>
              </a:spcBef>
              <a:spcAft>
                <a:spcPts val="0"/>
              </a:spcAft>
              <a:buSzPts val="1800"/>
              <a:buChar char="●"/>
            </a:pPr>
            <a:r>
              <a:rPr lang="en"/>
              <a:t>Chuck Holwerda</a:t>
            </a:r>
            <a:endParaRPr/>
          </a:p>
          <a:p>
            <a:pPr indent="-342900" lvl="0" marL="457200" rtl="0">
              <a:spcBef>
                <a:spcPts val="0"/>
              </a:spcBef>
              <a:spcAft>
                <a:spcPts val="0"/>
              </a:spcAft>
              <a:buSzPts val="1800"/>
              <a:buChar char="●"/>
            </a:pPr>
            <a:r>
              <a:rPr lang="en"/>
              <a:t>Prof. Yoon Kim</a:t>
            </a:r>
            <a:endParaRPr/>
          </a:p>
          <a:p>
            <a:pPr indent="0" lvl="0" marL="0">
              <a:spcBef>
                <a:spcPts val="1600"/>
              </a:spcBef>
              <a:spcAft>
                <a:spcPts val="1600"/>
              </a:spcAft>
              <a:buNone/>
            </a:pPr>
            <a:r>
              <a:t/>
            </a:r>
            <a:endParaRPr/>
          </a:p>
        </p:txBody>
      </p:sp>
      <p:sp>
        <p:nvSpPr>
          <p:cNvPr id="184" name="Shape 1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pic>
        <p:nvPicPr>
          <p:cNvPr id="190" name="Shape 190"/>
          <p:cNvPicPr preferRelativeResize="0"/>
          <p:nvPr/>
        </p:nvPicPr>
        <p:blipFill>
          <a:blip r:embed="rId3">
            <a:alphaModFix/>
          </a:blip>
          <a:stretch>
            <a:fillRect/>
          </a:stretch>
        </p:blipFill>
        <p:spPr>
          <a:xfrm>
            <a:off x="2748000" y="1152425"/>
            <a:ext cx="3416600" cy="3416600"/>
          </a:xfrm>
          <a:prstGeom prst="rect">
            <a:avLst/>
          </a:prstGeom>
          <a:noFill/>
          <a:ln>
            <a:noFill/>
          </a:ln>
        </p:spPr>
      </p:pic>
      <p:sp>
        <p:nvSpPr>
          <p:cNvPr id="191" name="Shape 1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Outline</a:t>
            </a:r>
            <a:endParaRPr/>
          </a:p>
        </p:txBody>
      </p:sp>
      <p:sp>
        <p:nvSpPr>
          <p:cNvPr id="73" name="Shape 7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Meet The Team </a:t>
            </a:r>
            <a:endParaRPr/>
          </a:p>
          <a:p>
            <a:pPr indent="-342900" lvl="0" marL="457200" rtl="0">
              <a:spcBef>
                <a:spcPts val="0"/>
              </a:spcBef>
              <a:spcAft>
                <a:spcPts val="0"/>
              </a:spcAft>
              <a:buSzPts val="1800"/>
              <a:buChar char="●"/>
            </a:pPr>
            <a:r>
              <a:rPr lang="en"/>
              <a:t>Summary of Project</a:t>
            </a:r>
            <a:endParaRPr/>
          </a:p>
          <a:p>
            <a:pPr indent="-342900" lvl="0" marL="457200" rtl="0">
              <a:spcBef>
                <a:spcPts val="0"/>
              </a:spcBef>
              <a:spcAft>
                <a:spcPts val="0"/>
              </a:spcAft>
              <a:buSzPts val="1800"/>
              <a:buChar char="●"/>
            </a:pPr>
            <a:r>
              <a:rPr lang="en"/>
              <a:t>Marketing Analysis</a:t>
            </a:r>
            <a:endParaRPr/>
          </a:p>
          <a:p>
            <a:pPr indent="-342900" lvl="0" marL="457200" rtl="0">
              <a:spcBef>
                <a:spcPts val="0"/>
              </a:spcBef>
              <a:spcAft>
                <a:spcPts val="0"/>
              </a:spcAft>
              <a:buSzPts val="1800"/>
              <a:buChar char="●"/>
            </a:pPr>
            <a:r>
              <a:rPr lang="en"/>
              <a:t>Design Norms</a:t>
            </a:r>
            <a:endParaRPr/>
          </a:p>
          <a:p>
            <a:pPr indent="-342900" lvl="0" marL="457200" rtl="0">
              <a:spcBef>
                <a:spcPts val="0"/>
              </a:spcBef>
              <a:spcAft>
                <a:spcPts val="0"/>
              </a:spcAft>
              <a:buSzPts val="1800"/>
              <a:buChar char="●"/>
            </a:pPr>
            <a:r>
              <a:rPr lang="en"/>
              <a:t>Design Decisions</a:t>
            </a:r>
            <a:endParaRPr/>
          </a:p>
          <a:p>
            <a:pPr indent="-342900" lvl="0" marL="457200" rtl="0">
              <a:spcBef>
                <a:spcPts val="0"/>
              </a:spcBef>
              <a:spcAft>
                <a:spcPts val="0"/>
              </a:spcAft>
              <a:buSzPts val="1800"/>
              <a:buChar char="●"/>
            </a:pPr>
            <a:r>
              <a:rPr lang="en"/>
              <a:t>Lessons Learned</a:t>
            </a:r>
            <a:endParaRPr/>
          </a:p>
          <a:p>
            <a:pPr indent="-342900" lvl="0" marL="457200" rtl="0">
              <a:spcBef>
                <a:spcPts val="0"/>
              </a:spcBef>
              <a:spcAft>
                <a:spcPts val="0"/>
              </a:spcAft>
              <a:buSzPts val="1800"/>
              <a:buChar char="●"/>
            </a:pPr>
            <a:r>
              <a:rPr lang="en"/>
              <a:t>Future Steps</a:t>
            </a:r>
            <a:endParaRPr/>
          </a:p>
          <a:p>
            <a:pPr indent="-342900" lvl="0" marL="457200" rtl="0">
              <a:spcBef>
                <a:spcPts val="0"/>
              </a:spcBef>
              <a:spcAft>
                <a:spcPts val="0"/>
              </a:spcAft>
              <a:buSzPts val="1800"/>
              <a:buChar char="●"/>
            </a:pPr>
            <a:r>
              <a:rPr lang="en"/>
              <a:t>Acknowledgements</a:t>
            </a:r>
            <a:endParaRPr/>
          </a:p>
          <a:p>
            <a:pPr indent="-342900" lvl="0" marL="457200">
              <a:spcBef>
                <a:spcPts val="0"/>
              </a:spcBef>
              <a:spcAft>
                <a:spcPts val="0"/>
              </a:spcAft>
              <a:buSzPts val="1800"/>
              <a:buChar char="●"/>
            </a:pPr>
            <a:r>
              <a:rPr lang="en"/>
              <a:t>Questions</a:t>
            </a:r>
            <a:endParaRPr/>
          </a:p>
        </p:txBody>
      </p:sp>
      <p:sp>
        <p:nvSpPr>
          <p:cNvPr id="74" name="Shape 74"/>
          <p:cNvSpPr txBox="1"/>
          <p:nvPr>
            <p:ph idx="12" type="sldNum"/>
          </p:nvPr>
        </p:nvSpPr>
        <p:spPr>
          <a:xfrm>
            <a:off x="8483358" y="45690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647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Team Members</a:t>
            </a:r>
            <a:endParaRPr/>
          </a:p>
        </p:txBody>
      </p:sp>
      <p:sp>
        <p:nvSpPr>
          <p:cNvPr id="80" name="Shape 8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AAEAAQAAAAAAAAq8AAAAJDA1NTRlMjlhLTU4MmYtNDZkOS1iNGRiLTRhNzM3ZmZjODY0Mw.jpg" id="81" name="Shape 81"/>
          <p:cNvPicPr preferRelativeResize="0"/>
          <p:nvPr/>
        </p:nvPicPr>
        <p:blipFill rotWithShape="1">
          <a:blip r:embed="rId3">
            <a:alphaModFix/>
          </a:blip>
          <a:srcRect b="0" l="0" r="0" t="0"/>
          <a:stretch/>
        </p:blipFill>
        <p:spPr>
          <a:xfrm>
            <a:off x="553800" y="1428125"/>
            <a:ext cx="2359050" cy="2287242"/>
          </a:xfrm>
          <a:prstGeom prst="rect">
            <a:avLst/>
          </a:prstGeom>
          <a:noFill/>
          <a:ln>
            <a:noFill/>
          </a:ln>
        </p:spPr>
      </p:pic>
      <p:pic>
        <p:nvPicPr>
          <p:cNvPr descr="download.png" id="82" name="Shape 82"/>
          <p:cNvPicPr preferRelativeResize="0"/>
          <p:nvPr/>
        </p:nvPicPr>
        <p:blipFill rotWithShape="1">
          <a:blip r:embed="rId4">
            <a:alphaModFix/>
          </a:blip>
          <a:srcRect b="0" l="0" r="0" t="11063"/>
          <a:stretch/>
        </p:blipFill>
        <p:spPr>
          <a:xfrm>
            <a:off x="3392475" y="1332675"/>
            <a:ext cx="2196788" cy="2618975"/>
          </a:xfrm>
          <a:prstGeom prst="rect">
            <a:avLst/>
          </a:prstGeom>
          <a:noFill/>
          <a:ln>
            <a:noFill/>
          </a:ln>
        </p:spPr>
      </p:pic>
      <p:pic>
        <p:nvPicPr>
          <p:cNvPr descr="AAEAAQAAAAAAAAioAAAAJGJhOTg5MjljLTFmMWQtNDY5Yi05ZTg2LTI5NTdhNmEyMzUyYw.jpg" id="83" name="Shape 83"/>
          <p:cNvPicPr preferRelativeResize="0"/>
          <p:nvPr/>
        </p:nvPicPr>
        <p:blipFill rotWithShape="1">
          <a:blip r:embed="rId5">
            <a:alphaModFix/>
          </a:blip>
          <a:srcRect b="0" l="19015" r="0" t="14214"/>
          <a:stretch/>
        </p:blipFill>
        <p:spPr>
          <a:xfrm>
            <a:off x="6275650" y="1428125"/>
            <a:ext cx="2196800" cy="2287250"/>
          </a:xfrm>
          <a:prstGeom prst="rect">
            <a:avLst/>
          </a:prstGeom>
          <a:noFill/>
          <a:ln>
            <a:noFill/>
          </a:ln>
        </p:spPr>
      </p:pic>
      <p:sp>
        <p:nvSpPr>
          <p:cNvPr id="84" name="Shape 84"/>
          <p:cNvSpPr txBox="1"/>
          <p:nvPr/>
        </p:nvSpPr>
        <p:spPr>
          <a:xfrm>
            <a:off x="902025" y="4131625"/>
            <a:ext cx="1662600" cy="316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Ch</a:t>
            </a:r>
            <a:r>
              <a:rPr lang="en"/>
              <a:t>inelo Ezenwelu</a:t>
            </a:r>
            <a:endParaRPr/>
          </a:p>
        </p:txBody>
      </p:sp>
      <p:sp>
        <p:nvSpPr>
          <p:cNvPr id="85" name="Shape 85"/>
          <p:cNvSpPr txBox="1"/>
          <p:nvPr/>
        </p:nvSpPr>
        <p:spPr>
          <a:xfrm>
            <a:off x="3819900" y="4131625"/>
            <a:ext cx="1504200" cy="31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Shurjo Maitra</a:t>
            </a:r>
            <a:endParaRPr/>
          </a:p>
        </p:txBody>
      </p:sp>
      <p:sp>
        <p:nvSpPr>
          <p:cNvPr id="86" name="Shape 86"/>
          <p:cNvSpPr txBox="1"/>
          <p:nvPr/>
        </p:nvSpPr>
        <p:spPr>
          <a:xfrm>
            <a:off x="6526250" y="4164625"/>
            <a:ext cx="1504200" cy="250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Temi Ogunnoiki</a:t>
            </a:r>
            <a:endParaRPr/>
          </a:p>
        </p:txBody>
      </p:sp>
      <p:sp>
        <p:nvSpPr>
          <p:cNvPr id="87" name="Shape 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Summary of Project</a:t>
            </a:r>
            <a:endParaRPr/>
          </a:p>
        </p:txBody>
      </p:sp>
      <p:sp>
        <p:nvSpPr>
          <p:cNvPr id="93" name="Shape 93"/>
          <p:cNvSpPr txBox="1"/>
          <p:nvPr>
            <p:ph idx="1" type="body"/>
          </p:nvPr>
        </p:nvSpPr>
        <p:spPr>
          <a:xfrm>
            <a:off x="311700" y="1266325"/>
            <a:ext cx="4860600" cy="332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Problem:</a:t>
            </a:r>
            <a:endParaRPr/>
          </a:p>
          <a:p>
            <a:pPr indent="-342900" lvl="0" marL="457200">
              <a:spcBef>
                <a:spcPts val="1600"/>
              </a:spcBef>
              <a:spcAft>
                <a:spcPts val="0"/>
              </a:spcAft>
              <a:buSzPts val="1800"/>
              <a:buChar char="●"/>
            </a:pPr>
            <a:r>
              <a:rPr lang="en"/>
              <a:t>Long cold dreadful winter day, wearing uncomfortable bulky clothes to barely stare warm</a:t>
            </a:r>
            <a:endParaRPr/>
          </a:p>
          <a:p>
            <a:pPr indent="0" lvl="0" marL="0" rtl="0">
              <a:spcBef>
                <a:spcPts val="1600"/>
              </a:spcBef>
              <a:spcAft>
                <a:spcPts val="0"/>
              </a:spcAft>
              <a:buNone/>
            </a:pPr>
            <a:r>
              <a:rPr lang="en"/>
              <a:t>Solution:</a:t>
            </a:r>
            <a:endParaRPr/>
          </a:p>
          <a:p>
            <a:pPr indent="-342900" lvl="0" marL="457200">
              <a:spcBef>
                <a:spcPts val="1600"/>
              </a:spcBef>
              <a:spcAft>
                <a:spcPts val="0"/>
              </a:spcAft>
              <a:buSzPts val="1800"/>
              <a:buChar char="●"/>
            </a:pPr>
            <a:r>
              <a:rPr lang="en"/>
              <a:t>Heating Jacket with bone conduction for everyone from all social and financial backgrounds to combat the long cold days with delight. </a:t>
            </a:r>
            <a:endParaRPr/>
          </a:p>
        </p:txBody>
      </p:sp>
      <p:pic>
        <p:nvPicPr>
          <p:cNvPr descr="https://lh6.googleusercontent.com/w07RTUxM9n65jhu2L-l9miaycYuciSTuPO2n8Fge36PnSGfT-NsoYQ8gz3wQ_ADRRJ5xNU8V8cwTnA1ReTYSwCDz_6yhv4bTfzk0TNlo5ty9TmDxUlVsP3uix1rJGU_hLWJSNAA7shU" id="94" name="Shape 94"/>
          <p:cNvPicPr preferRelativeResize="0"/>
          <p:nvPr/>
        </p:nvPicPr>
        <p:blipFill rotWithShape="1">
          <a:blip r:embed="rId3">
            <a:alphaModFix/>
          </a:blip>
          <a:srcRect b="0" l="0" r="0" t="0"/>
          <a:stretch/>
        </p:blipFill>
        <p:spPr>
          <a:xfrm>
            <a:off x="5383475" y="1224850"/>
            <a:ext cx="3580775" cy="3199225"/>
          </a:xfrm>
          <a:prstGeom prst="rect">
            <a:avLst/>
          </a:prstGeom>
          <a:noFill/>
          <a:ln>
            <a:noFill/>
          </a:ln>
        </p:spPr>
      </p:pic>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276900"/>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Marketing Analysis</a:t>
            </a:r>
            <a:endParaRPr/>
          </a:p>
        </p:txBody>
      </p:sp>
      <p:sp>
        <p:nvSpPr>
          <p:cNvPr id="101" name="Shape 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pic>
        <p:nvPicPr>
          <p:cNvPr id="102" name="Shape 102"/>
          <p:cNvPicPr preferRelativeResize="0"/>
          <p:nvPr/>
        </p:nvPicPr>
        <p:blipFill>
          <a:blip r:embed="rId3">
            <a:alphaModFix/>
          </a:blip>
          <a:stretch>
            <a:fillRect/>
          </a:stretch>
        </p:blipFill>
        <p:spPr>
          <a:xfrm>
            <a:off x="227500" y="943338"/>
            <a:ext cx="1428750" cy="1990725"/>
          </a:xfrm>
          <a:prstGeom prst="rect">
            <a:avLst/>
          </a:prstGeom>
          <a:noFill/>
          <a:ln>
            <a:noFill/>
          </a:ln>
        </p:spPr>
      </p:pic>
      <p:pic>
        <p:nvPicPr>
          <p:cNvPr id="103" name="Shape 103"/>
          <p:cNvPicPr preferRelativeResize="0"/>
          <p:nvPr/>
        </p:nvPicPr>
        <p:blipFill>
          <a:blip r:embed="rId4">
            <a:alphaModFix/>
          </a:blip>
          <a:stretch>
            <a:fillRect/>
          </a:stretch>
        </p:blipFill>
        <p:spPr>
          <a:xfrm>
            <a:off x="613250" y="2667025"/>
            <a:ext cx="1562100" cy="1905000"/>
          </a:xfrm>
          <a:prstGeom prst="rect">
            <a:avLst/>
          </a:prstGeom>
          <a:noFill/>
          <a:ln>
            <a:noFill/>
          </a:ln>
        </p:spPr>
      </p:pic>
      <p:pic>
        <p:nvPicPr>
          <p:cNvPr id="104" name="Shape 104"/>
          <p:cNvPicPr preferRelativeResize="0"/>
          <p:nvPr/>
        </p:nvPicPr>
        <p:blipFill>
          <a:blip r:embed="rId5">
            <a:alphaModFix/>
          </a:blip>
          <a:stretch>
            <a:fillRect/>
          </a:stretch>
        </p:blipFill>
        <p:spPr>
          <a:xfrm>
            <a:off x="1981550" y="971925"/>
            <a:ext cx="1466850" cy="1933575"/>
          </a:xfrm>
          <a:prstGeom prst="rect">
            <a:avLst/>
          </a:prstGeom>
          <a:noFill/>
          <a:ln>
            <a:noFill/>
          </a:ln>
        </p:spPr>
      </p:pic>
      <p:sp>
        <p:nvSpPr>
          <p:cNvPr id="105" name="Shape 105"/>
          <p:cNvSpPr txBox="1"/>
          <p:nvPr/>
        </p:nvSpPr>
        <p:spPr>
          <a:xfrm>
            <a:off x="3561250" y="751750"/>
            <a:ext cx="3956100" cy="3911400"/>
          </a:xfrm>
          <a:prstGeom prst="rect">
            <a:avLst/>
          </a:prstGeom>
          <a:noFill/>
          <a:ln>
            <a:noFill/>
          </a:ln>
        </p:spPr>
        <p:txBody>
          <a:bodyPr anchorCtr="0" anchor="t" bIns="91425" lIns="91425" spcFirstLastPara="1" rIns="91425" wrap="square" tIns="91425">
            <a:noAutofit/>
          </a:bodyPr>
          <a:lstStyle/>
          <a:p>
            <a:pPr indent="-317500" lvl="0" marL="457200" rtl="0">
              <a:lnSpc>
                <a:spcPct val="200000"/>
              </a:lnSpc>
              <a:spcBef>
                <a:spcPts val="0"/>
              </a:spcBef>
              <a:spcAft>
                <a:spcPts val="0"/>
              </a:spcAft>
              <a:buSzPts val="1400"/>
              <a:buChar char="●"/>
            </a:pPr>
            <a:r>
              <a:rPr lang="en"/>
              <a:t>average market price for heating jacket</a:t>
            </a:r>
            <a:endParaRPr/>
          </a:p>
          <a:p>
            <a:pPr indent="-317500" lvl="0" marL="457200" rtl="0">
              <a:lnSpc>
                <a:spcPct val="200000"/>
              </a:lnSpc>
              <a:spcBef>
                <a:spcPts val="0"/>
              </a:spcBef>
              <a:spcAft>
                <a:spcPts val="0"/>
              </a:spcAft>
              <a:buSzPts val="1400"/>
              <a:buChar char="●"/>
            </a:pPr>
            <a:r>
              <a:rPr lang="en"/>
              <a:t>Our design is using simple electrical devices and material to reduce the cost of material and the price of the final product</a:t>
            </a:r>
            <a:endParaRPr/>
          </a:p>
          <a:p>
            <a:pPr indent="-317500" lvl="0" marL="457200" rtl="0">
              <a:lnSpc>
                <a:spcPct val="200000"/>
              </a:lnSpc>
              <a:spcBef>
                <a:spcPts val="0"/>
              </a:spcBef>
              <a:spcAft>
                <a:spcPts val="0"/>
              </a:spcAft>
              <a:buSzPts val="1400"/>
              <a:buChar char="●"/>
            </a:pPr>
            <a:r>
              <a:rPr lang="en"/>
              <a:t> At a reduced price the product fulfils the design norm of care and justice by increasing accessibility to all demographics </a:t>
            </a:r>
            <a:endParaRPr/>
          </a:p>
          <a:p>
            <a:pPr indent="0" lvl="0" marL="0" rtl="0">
              <a:spcBef>
                <a:spcPts val="0"/>
              </a:spcBef>
              <a:spcAft>
                <a:spcPts val="0"/>
              </a:spcAft>
              <a:buNone/>
            </a:pPr>
            <a:r>
              <a:t/>
            </a:r>
            <a:endParaRPr/>
          </a:p>
        </p:txBody>
      </p:sp>
      <p:sp>
        <p:nvSpPr>
          <p:cNvPr id="106" name="Shape 106"/>
          <p:cNvSpPr txBox="1"/>
          <p:nvPr/>
        </p:nvSpPr>
        <p:spPr>
          <a:xfrm>
            <a:off x="138475" y="4500575"/>
            <a:ext cx="3907200" cy="52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t>https://www.thenorthface.com/shop/mens-summit-l3-down-hoodie-nf0a37p6?from=subCat&amp;variationId=739&amp;cm_mmc=Google-_-Shopping-_-Men+s+Tops-_-NF0A37P6739XL1&amp;utm_medium=cpc&amp;utm_source=Google&amp;utm_campaign=Shopping&amp;utm_term=NF0A37P6739XL1&amp;gclid=Cj0KCQjw_ODWBRCTARIsAE2_EvWeBSObrSPVJidiPla33a1E175laEUcnJozNhaEzoQEUg9yVLUyJCUaAoFkEALw_wcB#hero=0</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Norms</a:t>
            </a:r>
            <a:endParaRPr/>
          </a:p>
        </p:txBody>
      </p:sp>
      <p:sp>
        <p:nvSpPr>
          <p:cNvPr id="112" name="Shape 112"/>
          <p:cNvSpPr txBox="1"/>
          <p:nvPr>
            <p:ph idx="1" type="body"/>
          </p:nvPr>
        </p:nvSpPr>
        <p:spPr>
          <a:xfrm>
            <a:off x="257825" y="1256475"/>
            <a:ext cx="8520600" cy="3302700"/>
          </a:xfrm>
          <a:prstGeom prst="rect">
            <a:avLst/>
          </a:prstGeom>
        </p:spPr>
        <p:txBody>
          <a:bodyPr anchorCtr="0" anchor="t" bIns="91425" lIns="91425" spcFirstLastPara="1" rIns="91425" wrap="square" tIns="91425">
            <a:noAutofit/>
          </a:bodyPr>
          <a:lstStyle/>
          <a:p>
            <a:pPr indent="-419100" lvl="0" marL="457200" rtl="0">
              <a:lnSpc>
                <a:spcPct val="200000"/>
              </a:lnSpc>
              <a:spcBef>
                <a:spcPts val="0"/>
              </a:spcBef>
              <a:spcAft>
                <a:spcPts val="0"/>
              </a:spcAft>
              <a:buSzPts val="3000"/>
              <a:buChar char="●"/>
            </a:pPr>
            <a:r>
              <a:rPr lang="en" sz="3000"/>
              <a:t>Trust</a:t>
            </a:r>
            <a:endParaRPr sz="3000"/>
          </a:p>
          <a:p>
            <a:pPr indent="-419100" lvl="0" marL="457200" rtl="0">
              <a:lnSpc>
                <a:spcPct val="200000"/>
              </a:lnSpc>
              <a:spcBef>
                <a:spcPts val="0"/>
              </a:spcBef>
              <a:spcAft>
                <a:spcPts val="0"/>
              </a:spcAft>
              <a:buSzPts val="3000"/>
              <a:buChar char="●"/>
            </a:pPr>
            <a:r>
              <a:rPr lang="en" sz="3000"/>
              <a:t>Care </a:t>
            </a:r>
            <a:endParaRPr sz="3000"/>
          </a:p>
          <a:p>
            <a:pPr indent="-419100" lvl="0" marL="457200" rtl="0">
              <a:lnSpc>
                <a:spcPct val="200000"/>
              </a:lnSpc>
              <a:spcBef>
                <a:spcPts val="0"/>
              </a:spcBef>
              <a:spcAft>
                <a:spcPts val="0"/>
              </a:spcAft>
              <a:buSzPts val="3000"/>
              <a:buChar char="●"/>
            </a:pPr>
            <a:r>
              <a:rPr lang="en" sz="3000"/>
              <a:t>Justice</a:t>
            </a:r>
            <a:endParaRPr sz="3000"/>
          </a:p>
        </p:txBody>
      </p:sp>
      <p:pic>
        <p:nvPicPr>
          <p:cNvPr id="113" name="Shape 113"/>
          <p:cNvPicPr preferRelativeResize="0"/>
          <p:nvPr/>
        </p:nvPicPr>
        <p:blipFill>
          <a:blip r:embed="rId3">
            <a:alphaModFix/>
          </a:blip>
          <a:stretch>
            <a:fillRect/>
          </a:stretch>
        </p:blipFill>
        <p:spPr>
          <a:xfrm>
            <a:off x="6452250" y="163700"/>
            <a:ext cx="2559773" cy="2559773"/>
          </a:xfrm>
          <a:prstGeom prst="rect">
            <a:avLst/>
          </a:prstGeom>
          <a:noFill/>
          <a:ln>
            <a:noFill/>
          </a:ln>
        </p:spPr>
      </p:pic>
      <p:pic>
        <p:nvPicPr>
          <p:cNvPr id="114" name="Shape 114"/>
          <p:cNvPicPr preferRelativeResize="0"/>
          <p:nvPr/>
        </p:nvPicPr>
        <p:blipFill>
          <a:blip r:embed="rId4">
            <a:alphaModFix/>
          </a:blip>
          <a:stretch>
            <a:fillRect/>
          </a:stretch>
        </p:blipFill>
        <p:spPr>
          <a:xfrm>
            <a:off x="3859075" y="2103450"/>
            <a:ext cx="2495784" cy="2559775"/>
          </a:xfrm>
          <a:prstGeom prst="rect">
            <a:avLst/>
          </a:prstGeom>
          <a:noFill/>
          <a:ln>
            <a:noFill/>
          </a:ln>
        </p:spPr>
      </p:pic>
      <p:sp>
        <p:nvSpPr>
          <p:cNvPr id="115" name="Shape 1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 Decisions</a:t>
            </a:r>
            <a:endParaRPr/>
          </a:p>
        </p:txBody>
      </p:sp>
      <p:sp>
        <p:nvSpPr>
          <p:cNvPr id="121" name="Shape 12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68300" lvl="0" marL="457200" rtl="0">
              <a:lnSpc>
                <a:spcPct val="150000"/>
              </a:lnSpc>
              <a:spcBef>
                <a:spcPts val="0"/>
              </a:spcBef>
              <a:spcAft>
                <a:spcPts val="0"/>
              </a:spcAft>
              <a:buSzPts val="2200"/>
              <a:buChar char="●"/>
            </a:pPr>
            <a:r>
              <a:rPr lang="en" sz="2200"/>
              <a:t>Heating Pads</a:t>
            </a:r>
            <a:endParaRPr sz="2200"/>
          </a:p>
          <a:p>
            <a:pPr indent="-368300" lvl="0" marL="457200" rtl="0">
              <a:lnSpc>
                <a:spcPct val="150000"/>
              </a:lnSpc>
              <a:spcBef>
                <a:spcPts val="0"/>
              </a:spcBef>
              <a:spcAft>
                <a:spcPts val="0"/>
              </a:spcAft>
              <a:buSzPts val="2200"/>
              <a:buChar char="●"/>
            </a:pPr>
            <a:r>
              <a:rPr lang="en" sz="2200"/>
              <a:t>HC-05 Bluetooth Module</a:t>
            </a:r>
            <a:endParaRPr sz="2200"/>
          </a:p>
          <a:p>
            <a:pPr indent="-368300" lvl="0" marL="457200" rtl="0">
              <a:lnSpc>
                <a:spcPct val="150000"/>
              </a:lnSpc>
              <a:spcBef>
                <a:spcPts val="0"/>
              </a:spcBef>
              <a:spcAft>
                <a:spcPts val="0"/>
              </a:spcAft>
              <a:buSzPts val="2200"/>
              <a:buChar char="●"/>
            </a:pPr>
            <a:r>
              <a:rPr lang="en" sz="2200"/>
              <a:t>Arduino Uno microcontroller</a:t>
            </a:r>
            <a:endParaRPr sz="2200"/>
          </a:p>
          <a:p>
            <a:pPr indent="-368300" lvl="0" marL="457200" rtl="0">
              <a:lnSpc>
                <a:spcPct val="150000"/>
              </a:lnSpc>
              <a:spcBef>
                <a:spcPts val="0"/>
              </a:spcBef>
              <a:spcAft>
                <a:spcPts val="0"/>
              </a:spcAft>
              <a:buSzPts val="2200"/>
              <a:buChar char="●"/>
            </a:pPr>
            <a:r>
              <a:rPr lang="en" sz="2200"/>
              <a:t>Gore-tex Material</a:t>
            </a:r>
            <a:endParaRPr sz="2200"/>
          </a:p>
          <a:p>
            <a:pPr indent="-368300" lvl="0" marL="457200" rtl="0">
              <a:lnSpc>
                <a:spcPct val="150000"/>
              </a:lnSpc>
              <a:spcBef>
                <a:spcPts val="0"/>
              </a:spcBef>
              <a:spcAft>
                <a:spcPts val="0"/>
              </a:spcAft>
              <a:buSzPts val="2200"/>
              <a:buChar char="●"/>
            </a:pPr>
            <a:r>
              <a:rPr lang="en" sz="2200"/>
              <a:t>Cotton and Wool material</a:t>
            </a:r>
            <a:endParaRPr sz="2200"/>
          </a:p>
          <a:p>
            <a:pPr indent="-368300" lvl="0" marL="457200" rtl="0">
              <a:lnSpc>
                <a:spcPct val="150000"/>
              </a:lnSpc>
              <a:spcBef>
                <a:spcPts val="0"/>
              </a:spcBef>
              <a:spcAft>
                <a:spcPts val="0"/>
              </a:spcAft>
              <a:buSzPts val="2200"/>
              <a:buChar char="●"/>
            </a:pPr>
            <a:r>
              <a:rPr lang="en" sz="2200"/>
              <a:t>Android application</a:t>
            </a:r>
            <a:endParaRPr sz="2200"/>
          </a:p>
          <a:p>
            <a:pPr indent="0" lvl="0" marL="0">
              <a:lnSpc>
                <a:spcPct val="150000"/>
              </a:lnSpc>
              <a:spcBef>
                <a:spcPts val="1600"/>
              </a:spcBef>
              <a:spcAft>
                <a:spcPts val="1600"/>
              </a:spcAft>
              <a:buNone/>
            </a:pPr>
            <a:r>
              <a:rPr lang="en" sz="2200"/>
              <a:t>Choices were validated with research and testing</a:t>
            </a:r>
            <a:endParaRPr sz="2200"/>
          </a:p>
        </p:txBody>
      </p:sp>
      <p:sp>
        <p:nvSpPr>
          <p:cNvPr id="122" name="Shape 1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7/15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Heating Pad and Temperature Sensor</a:t>
            </a:r>
            <a:endParaRPr/>
          </a:p>
        </p:txBody>
      </p:sp>
      <p:sp>
        <p:nvSpPr>
          <p:cNvPr id="128" name="Shape 128"/>
          <p:cNvSpPr txBox="1"/>
          <p:nvPr>
            <p:ph idx="1" type="body"/>
          </p:nvPr>
        </p:nvSpPr>
        <p:spPr>
          <a:xfrm>
            <a:off x="585525" y="1326375"/>
            <a:ext cx="3134700" cy="3216600"/>
          </a:xfrm>
          <a:prstGeom prst="rect">
            <a:avLst/>
          </a:prstGeom>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sz="1400"/>
              <a:t>Sparkfun 5x15cm heating pads.</a:t>
            </a:r>
            <a:endParaRPr sz="1400"/>
          </a:p>
          <a:p>
            <a:pPr indent="-317500" lvl="0" marL="457200">
              <a:spcBef>
                <a:spcPts val="0"/>
              </a:spcBef>
              <a:spcAft>
                <a:spcPts val="0"/>
              </a:spcAft>
              <a:buSzPts val="1400"/>
              <a:buChar char="●"/>
            </a:pPr>
            <a:r>
              <a:rPr lang="en" sz="1400"/>
              <a:t>Specifications:  min 5V, 1A, produces as little as 90F heat and as high as 145F  at a reasonably fast rate.</a:t>
            </a:r>
            <a:endParaRPr sz="1400"/>
          </a:p>
          <a:p>
            <a:pPr indent="-317500" lvl="0" marL="457200">
              <a:spcBef>
                <a:spcPts val="0"/>
              </a:spcBef>
              <a:spcAft>
                <a:spcPts val="0"/>
              </a:spcAft>
              <a:buSzPts val="1400"/>
              <a:buChar char="●"/>
            </a:pPr>
            <a:r>
              <a:rPr lang="en" sz="1400"/>
              <a:t>TMP-36 sensor, very cheap, but works perfectly with arduino.</a:t>
            </a:r>
            <a:endParaRPr sz="1400"/>
          </a:p>
        </p:txBody>
      </p:sp>
      <p:pic>
        <p:nvPicPr>
          <p:cNvPr id="129" name="Shape 129"/>
          <p:cNvPicPr preferRelativeResize="0"/>
          <p:nvPr/>
        </p:nvPicPr>
        <p:blipFill>
          <a:blip r:embed="rId3">
            <a:alphaModFix/>
          </a:blip>
          <a:stretch>
            <a:fillRect/>
          </a:stretch>
        </p:blipFill>
        <p:spPr>
          <a:xfrm>
            <a:off x="3720225" y="1215988"/>
            <a:ext cx="2089650" cy="1868825"/>
          </a:xfrm>
          <a:prstGeom prst="rect">
            <a:avLst/>
          </a:prstGeom>
          <a:noFill/>
          <a:ln>
            <a:noFill/>
          </a:ln>
        </p:spPr>
      </p:pic>
      <p:pic>
        <p:nvPicPr>
          <p:cNvPr id="130" name="Shape 130"/>
          <p:cNvPicPr preferRelativeResize="0"/>
          <p:nvPr/>
        </p:nvPicPr>
        <p:blipFill>
          <a:blip r:embed="rId4">
            <a:alphaModFix/>
          </a:blip>
          <a:stretch>
            <a:fillRect/>
          </a:stretch>
        </p:blipFill>
        <p:spPr>
          <a:xfrm>
            <a:off x="6083700" y="1102999"/>
            <a:ext cx="2842348" cy="3560226"/>
          </a:xfrm>
          <a:prstGeom prst="rect">
            <a:avLst/>
          </a:prstGeom>
          <a:noFill/>
          <a:ln>
            <a:noFill/>
          </a:ln>
        </p:spPr>
      </p:pic>
      <p:pic>
        <p:nvPicPr>
          <p:cNvPr id="131" name="Shape 131"/>
          <p:cNvPicPr preferRelativeResize="0"/>
          <p:nvPr/>
        </p:nvPicPr>
        <p:blipFill>
          <a:blip r:embed="rId5">
            <a:alphaModFix/>
          </a:blip>
          <a:stretch>
            <a:fillRect/>
          </a:stretch>
        </p:blipFill>
        <p:spPr>
          <a:xfrm>
            <a:off x="3830638" y="3148375"/>
            <a:ext cx="1868824" cy="1868825"/>
          </a:xfrm>
          <a:prstGeom prst="rect">
            <a:avLst/>
          </a:prstGeom>
          <a:noFill/>
          <a:ln>
            <a:noFill/>
          </a:ln>
        </p:spPr>
      </p:pic>
      <p:sp>
        <p:nvSpPr>
          <p:cNvPr id="132" name="Shape 1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sp>
        <p:nvSpPr>
          <p:cNvPr id="133" name="Shape 133"/>
          <p:cNvSpPr txBox="1"/>
          <p:nvPr/>
        </p:nvSpPr>
        <p:spPr>
          <a:xfrm>
            <a:off x="152400" y="4716925"/>
            <a:ext cx="2610000" cy="28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Sources: https://www.sparkfun.com/products/11289</a:t>
            </a:r>
            <a:endParaRPr sz="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H-Bridge - BTS7960</a:t>
            </a:r>
            <a:endParaRPr/>
          </a:p>
        </p:txBody>
      </p:sp>
      <p:sp>
        <p:nvSpPr>
          <p:cNvPr id="139" name="Shape 139"/>
          <p:cNvSpPr txBox="1"/>
          <p:nvPr>
            <p:ph idx="1" type="body"/>
          </p:nvPr>
        </p:nvSpPr>
        <p:spPr>
          <a:xfrm>
            <a:off x="311700" y="1328825"/>
            <a:ext cx="4506300" cy="3240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500">
                <a:solidFill>
                  <a:srgbClr val="555555"/>
                </a:solidFill>
                <a:highlight>
                  <a:srgbClr val="FFFFFF"/>
                </a:highlight>
                <a:latin typeface="Arial"/>
                <a:ea typeface="Arial"/>
                <a:cs typeface="Arial"/>
                <a:sym typeface="Arial"/>
              </a:rPr>
              <a:t>Used for Motor driving control </a:t>
            </a:r>
            <a:endParaRPr sz="1500">
              <a:solidFill>
                <a:srgbClr val="555555"/>
              </a:solidFill>
              <a:highlight>
                <a:srgbClr val="FFFFFF"/>
              </a:highlight>
              <a:latin typeface="Arial"/>
              <a:ea typeface="Arial"/>
              <a:cs typeface="Arial"/>
              <a:sym typeface="Arial"/>
            </a:endParaRPr>
          </a:p>
          <a:p>
            <a:pPr indent="-323850" lvl="0" marL="457200" rtl="0">
              <a:spcBef>
                <a:spcPts val="1600"/>
              </a:spcBef>
              <a:spcAft>
                <a:spcPts val="0"/>
              </a:spcAft>
              <a:buClr>
                <a:srgbClr val="555555"/>
              </a:buClr>
              <a:buSzPts val="1500"/>
              <a:buFont typeface="Arial"/>
              <a:buChar char="●"/>
            </a:pPr>
            <a:r>
              <a:rPr lang="en" sz="1500">
                <a:solidFill>
                  <a:srgbClr val="555555"/>
                </a:solidFill>
                <a:highlight>
                  <a:srgbClr val="FFFFFF"/>
                </a:highlight>
                <a:latin typeface="Arial"/>
                <a:ea typeface="Arial"/>
                <a:cs typeface="Arial"/>
                <a:sym typeface="Arial"/>
              </a:rPr>
              <a:t>Undervoltage Shut Down</a:t>
            </a:r>
            <a:endParaRPr sz="1500">
              <a:solidFill>
                <a:srgbClr val="555555"/>
              </a:solidFill>
              <a:highlight>
                <a:srgbClr val="FFFFFF"/>
              </a:highlight>
              <a:latin typeface="Arial"/>
              <a:ea typeface="Arial"/>
              <a:cs typeface="Arial"/>
              <a:sym typeface="Arial"/>
            </a:endParaRPr>
          </a:p>
          <a:p>
            <a:pPr indent="-323850" lvl="0" marL="457200" rtl="0">
              <a:spcBef>
                <a:spcPts val="1600"/>
              </a:spcBef>
              <a:spcAft>
                <a:spcPts val="0"/>
              </a:spcAft>
              <a:buClr>
                <a:srgbClr val="555555"/>
              </a:buClr>
              <a:buSzPts val="1500"/>
              <a:buFont typeface="Arial"/>
              <a:buChar char="●"/>
            </a:pPr>
            <a:r>
              <a:rPr lang="en" sz="1500">
                <a:solidFill>
                  <a:srgbClr val="555555"/>
                </a:solidFill>
                <a:highlight>
                  <a:srgbClr val="FFFFFF"/>
                </a:highlight>
                <a:latin typeface="Arial"/>
                <a:ea typeface="Arial"/>
                <a:cs typeface="Arial"/>
                <a:sym typeface="Arial"/>
              </a:rPr>
              <a:t>Overtemperature Protection</a:t>
            </a:r>
            <a:endParaRPr sz="1500">
              <a:solidFill>
                <a:srgbClr val="555555"/>
              </a:solidFill>
              <a:highlight>
                <a:srgbClr val="FFFFFF"/>
              </a:highlight>
              <a:latin typeface="Arial"/>
              <a:ea typeface="Arial"/>
              <a:cs typeface="Arial"/>
              <a:sym typeface="Arial"/>
            </a:endParaRPr>
          </a:p>
          <a:p>
            <a:pPr indent="-323850" lvl="0" marL="457200" rtl="0">
              <a:spcBef>
                <a:spcPts val="1600"/>
              </a:spcBef>
              <a:spcAft>
                <a:spcPts val="1600"/>
              </a:spcAft>
              <a:buClr>
                <a:srgbClr val="555555"/>
              </a:buClr>
              <a:buSzPts val="1500"/>
              <a:buFont typeface="Arial"/>
              <a:buChar char="●"/>
            </a:pPr>
            <a:r>
              <a:rPr lang="en" sz="1500">
                <a:solidFill>
                  <a:srgbClr val="555555"/>
                </a:solidFill>
                <a:highlight>
                  <a:srgbClr val="FFFFFF"/>
                </a:highlight>
                <a:latin typeface="Arial"/>
                <a:ea typeface="Arial"/>
                <a:cs typeface="Arial"/>
                <a:sym typeface="Arial"/>
              </a:rPr>
              <a:t>Current Limitation</a:t>
            </a:r>
            <a:endParaRPr sz="1500">
              <a:solidFill>
                <a:srgbClr val="555555"/>
              </a:solidFill>
              <a:highlight>
                <a:srgbClr val="FFFFFF"/>
              </a:highlight>
              <a:latin typeface="Arial"/>
              <a:ea typeface="Arial"/>
              <a:cs typeface="Arial"/>
              <a:sym typeface="Arial"/>
            </a:endParaRPr>
          </a:p>
        </p:txBody>
      </p:sp>
      <p:sp>
        <p:nvSpPr>
          <p:cNvPr id="140" name="Shape 1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r>
              <a:rPr lang="en"/>
              <a:t>/15</a:t>
            </a:r>
            <a:endParaRPr/>
          </a:p>
        </p:txBody>
      </p:sp>
      <p:pic>
        <p:nvPicPr>
          <p:cNvPr id="141" name="Shape 141"/>
          <p:cNvPicPr preferRelativeResize="0"/>
          <p:nvPr/>
        </p:nvPicPr>
        <p:blipFill>
          <a:blip r:embed="rId3">
            <a:alphaModFix/>
          </a:blip>
          <a:stretch>
            <a:fillRect/>
          </a:stretch>
        </p:blipFill>
        <p:spPr>
          <a:xfrm>
            <a:off x="5388300" y="303057"/>
            <a:ext cx="3273974" cy="2640943"/>
          </a:xfrm>
          <a:prstGeom prst="rect">
            <a:avLst/>
          </a:prstGeom>
          <a:noFill/>
          <a:ln>
            <a:noFill/>
          </a:ln>
        </p:spPr>
      </p:pic>
      <p:pic>
        <p:nvPicPr>
          <p:cNvPr id="142" name="Shape 142"/>
          <p:cNvPicPr preferRelativeResize="0"/>
          <p:nvPr/>
        </p:nvPicPr>
        <p:blipFill>
          <a:blip r:embed="rId4">
            <a:alphaModFix/>
          </a:blip>
          <a:stretch>
            <a:fillRect/>
          </a:stretch>
        </p:blipFill>
        <p:spPr>
          <a:xfrm>
            <a:off x="6077938" y="3051200"/>
            <a:ext cx="1894700" cy="1894700"/>
          </a:xfrm>
          <a:prstGeom prst="rect">
            <a:avLst/>
          </a:prstGeom>
          <a:noFill/>
          <a:ln>
            <a:noFill/>
          </a:ln>
        </p:spPr>
      </p:pic>
      <p:sp>
        <p:nvSpPr>
          <p:cNvPr id="143" name="Shape 143"/>
          <p:cNvSpPr txBox="1"/>
          <p:nvPr/>
        </p:nvSpPr>
        <p:spPr>
          <a:xfrm>
            <a:off x="289275" y="4619200"/>
            <a:ext cx="4311900" cy="26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u="sng">
                <a:solidFill>
                  <a:schemeClr val="hlink"/>
                </a:solidFill>
                <a:hlinkClick r:id="rId5"/>
              </a:rPr>
              <a:t>https://cdn.instructables.com/FRV/794B/HUL8W14L/FRV794BHUL8W14L.LARGE.jpg</a:t>
            </a:r>
            <a:endParaRPr sz="600"/>
          </a:p>
          <a:p>
            <a:pPr indent="0" lvl="0" marL="0">
              <a:spcBef>
                <a:spcPts val="0"/>
              </a:spcBef>
              <a:spcAft>
                <a:spcPts val="0"/>
              </a:spcAft>
              <a:buNone/>
            </a:pPr>
            <a:r>
              <a:t/>
            </a:r>
            <a:endParaRPr sz="60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