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PT Sans Narrow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CDC3B7-A183-4D11-ACD0-1B7E984D9601}">
  <a:tblStyle styleId="{E5CDC3B7-A183-4D11-ACD0-1B7E984D960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PTSans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Diffusivity tells about the mobility characteristic of a the component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second method is the labor-related-operations method </a:t>
            </a:r>
            <a:r>
              <a:rPr baseline="30000" lang="en">
                <a:latin typeface="Times New Roman"/>
                <a:ea typeface="Times New Roman"/>
                <a:cs typeface="Times New Roman"/>
                <a:sym typeface="Times New Roman"/>
              </a:rPr>
              <a:t>[43]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. This method evaluates the type and arrangement of the equipment, the multiplicity of the units, and the control of each process. For a preliminary estimate of the number of operators required per shift, the process is divided into the following sections with each section requiring at least 2 operators at a time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sesame pulp enters the tank on a conveyer belt and showers of hexane are sprayed on the pulp. This gives an easier separation of the solid phase from the liquid phase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of Sesame Oil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Golden Oil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Solvent : Seed ratio: 1.25:1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condition: 60℃ and 100 kPa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methods are considered: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082160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29033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52888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Design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266325"/>
            <a:ext cx="8520600" cy="3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stages needed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Residence time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change in density and viscosity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+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dissolution of oil in solvent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soybean oil data for the solid retained in the solution vs. the concentration of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5082160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29033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7528885" y="46829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Graphical method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4065" l="12371" r="14120" t="15580"/>
          <a:stretch/>
        </p:blipFill>
        <p:spPr>
          <a:xfrm rot="-5400000">
            <a:off x="3362300" y="-5850"/>
            <a:ext cx="3311674" cy="53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 Design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691175"/>
            <a:ext cx="8520600" cy="20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 model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Internal diffusion is negligible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External diffusion limiting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Diffusivity: D</a:t>
            </a:r>
            <a:r>
              <a:rPr baseline="-25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1.44*10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Mass transfer coefficient: kc =2.28*10</a:t>
            </a:r>
            <a:r>
              <a:rPr baseline="300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m/s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520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12826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25496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38136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5436950" y="1265125"/>
            <a:ext cx="778800" cy="41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6887750" y="2261925"/>
            <a:ext cx="454200" cy="27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Shape 205"/>
          <p:cNvSpPr txBox="1"/>
          <p:nvPr/>
        </p:nvSpPr>
        <p:spPr>
          <a:xfrm>
            <a:off x="7341950" y="2350975"/>
            <a:ext cx="9132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External surface</a:t>
            </a:r>
            <a:endParaRPr sz="9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cxnSp>
        <p:nvCxnSpPr>
          <p:cNvPr id="206" name="Shape 206"/>
          <p:cNvCxnSpPr/>
          <p:nvPr/>
        </p:nvCxnSpPr>
        <p:spPr>
          <a:xfrm flipH="1">
            <a:off x="7246725" y="595475"/>
            <a:ext cx="326100" cy="406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Shape 207"/>
          <p:cNvSpPr txBox="1"/>
          <p:nvPr/>
        </p:nvSpPr>
        <p:spPr>
          <a:xfrm>
            <a:off x="7652525" y="445025"/>
            <a:ext cx="975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Porous sesame seed</a:t>
            </a:r>
            <a:endParaRPr sz="9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cxnSp>
        <p:nvCxnSpPr>
          <p:cNvPr id="208" name="Shape 208"/>
          <p:cNvCxnSpPr/>
          <p:nvPr/>
        </p:nvCxnSpPr>
        <p:spPr>
          <a:xfrm rot="10800000">
            <a:off x="6388166" y="1061974"/>
            <a:ext cx="213000" cy="330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Shape 209"/>
          <p:cNvSpPr/>
          <p:nvPr/>
        </p:nvSpPr>
        <p:spPr>
          <a:xfrm>
            <a:off x="6152225" y="896325"/>
            <a:ext cx="1500300" cy="1365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Internal diffusion</a:t>
            </a:r>
            <a:endParaRPr sz="900"/>
          </a:p>
        </p:txBody>
      </p:sp>
      <p:sp>
        <p:nvSpPr>
          <p:cNvPr id="210" name="Shape 210"/>
          <p:cNvSpPr txBox="1"/>
          <p:nvPr/>
        </p:nvSpPr>
        <p:spPr>
          <a:xfrm>
            <a:off x="4576900" y="1024025"/>
            <a:ext cx="1463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External diffusion</a:t>
            </a:r>
            <a:endParaRPr sz="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for Leaching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66325"/>
            <a:ext cx="85206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Plans for optimization: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 of hexane vs. number of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different the Solvent: Feed ratio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80013" y="467047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317488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2584413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3848438" y="467047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116973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6325148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563698" y="4676700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hexane from oil down to 20 parts per million (ppm)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1: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Modeling of sesame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Complex mixture of various fatty acids attached to glycerol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Solution:use top 4 fatty acids, hypothetical components, Clausius-Clapeyron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hexane from oil down to 20 ppm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2: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Distill the mixture: oil does not boil → evaporation instead of distillation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Insufficient material property to converge (Unisim)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multi-stage flash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hexane from oil down to 20 ppm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3: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the flash drums: 1 wt% hexane, not enough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use stripping gas (nitrogen)</a:t>
            </a:r>
            <a:endParaRPr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multi-stage flash + stripping column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4. Condense vapor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5. Recycle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Heat the liquid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Vaporize some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Separate liquid and vapor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309725" y="2463050"/>
            <a:ext cx="1193675" cy="300850"/>
          </a:xfrm>
          <a:custGeom>
            <a:pathLst>
              <a:path extrusionOk="0" h="12034" w="47747">
                <a:moveTo>
                  <a:pt x="0" y="12034"/>
                </a:moveTo>
                <a:cubicBezTo>
                  <a:pt x="15687" y="7206"/>
                  <a:pt x="33066" y="7340"/>
                  <a:pt x="47747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1" name="Shape 271"/>
          <p:cNvSpPr/>
          <p:nvPr/>
        </p:nvSpPr>
        <p:spPr>
          <a:xfrm>
            <a:off x="3328725" y="2521275"/>
            <a:ext cx="1145150" cy="902550"/>
          </a:xfrm>
          <a:custGeom>
            <a:pathLst>
              <a:path extrusionOk="0" h="36102" w="45806">
                <a:moveTo>
                  <a:pt x="0" y="36102"/>
                </a:moveTo>
                <a:cubicBezTo>
                  <a:pt x="19084" y="32392"/>
                  <a:pt x="45806" y="19441"/>
                  <a:pt x="45806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2" name="Shape 272"/>
          <p:cNvSpPr/>
          <p:nvPr/>
        </p:nvSpPr>
        <p:spPr>
          <a:xfrm>
            <a:off x="4561225" y="1376125"/>
            <a:ext cx="2173850" cy="137575"/>
          </a:xfrm>
          <a:custGeom>
            <a:pathLst>
              <a:path extrusionOk="0" h="5503" w="86954">
                <a:moveTo>
                  <a:pt x="86954" y="5047"/>
                </a:moveTo>
                <a:cubicBezTo>
                  <a:pt x="64180" y="5047"/>
                  <a:pt x="41388" y="5959"/>
                  <a:pt x="18633" y="5047"/>
                </a:cubicBezTo>
                <a:cubicBezTo>
                  <a:pt x="12203" y="4789"/>
                  <a:pt x="6435" y="0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3" name="Shape 273"/>
          <p:cNvSpPr/>
          <p:nvPr/>
        </p:nvSpPr>
        <p:spPr>
          <a:xfrm>
            <a:off x="3136725" y="2594350"/>
            <a:ext cx="759325" cy="533325"/>
          </a:xfrm>
          <a:custGeom>
            <a:pathLst>
              <a:path extrusionOk="0" h="21333" w="30373">
                <a:moveTo>
                  <a:pt x="0" y="21333"/>
                </a:moveTo>
                <a:cubicBezTo>
                  <a:pt x="12329" y="20307"/>
                  <a:pt x="22948" y="9896"/>
                  <a:pt x="30373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4" name="Shape 274"/>
          <p:cNvSpPr/>
          <p:nvPr/>
        </p:nvSpPr>
        <p:spPr>
          <a:xfrm>
            <a:off x="7421475" y="578525"/>
            <a:ext cx="1521325" cy="1256500"/>
          </a:xfrm>
          <a:custGeom>
            <a:pathLst>
              <a:path extrusionOk="0" h="50260" w="60853">
                <a:moveTo>
                  <a:pt x="53875" y="50260"/>
                </a:moveTo>
                <a:cubicBezTo>
                  <a:pt x="59401" y="47497"/>
                  <a:pt x="61799" y="38919"/>
                  <a:pt x="60384" y="32904"/>
                </a:cubicBezTo>
                <a:cubicBezTo>
                  <a:pt x="58953" y="26820"/>
                  <a:pt x="53431" y="22218"/>
                  <a:pt x="48452" y="18441"/>
                </a:cubicBezTo>
                <a:cubicBezTo>
                  <a:pt x="34685" y="7997"/>
                  <a:pt x="15452" y="7737"/>
                  <a:pt x="0" y="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5176088" y="1074550"/>
            <a:ext cx="30900" cy="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88" y="527750"/>
            <a:ext cx="2091700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763" y="527750"/>
            <a:ext cx="2044193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7338" y="527750"/>
            <a:ext cx="1807605" cy="29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6310" y="527750"/>
            <a:ext cx="1899766" cy="29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2588013" y="35636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Preston Ji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358688" y="35636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Huynh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782913" y="3563650"/>
            <a:ext cx="1807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Charlotte Ntim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6786113" y="3536950"/>
            <a:ext cx="19992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Maame Sarpong</a:t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</a:t>
            </a:r>
            <a:r>
              <a:rPr lang="en"/>
              <a:t> Design</a:t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1st drum: 90 ℃, 70 kPa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2nd drum: 130 ℃, 20 kPa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3nd drum: 130 ℃, 20 kpa			← can be omitted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Inlet: ~86% hexane in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Outlet: 1.7% hexane in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Negligible (~ 0.01%) oil in hexane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09675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Burn off-gas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4. Cool the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Vaporize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Bubble through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2531075" y="3078034"/>
            <a:ext cx="2793225" cy="1062075"/>
          </a:xfrm>
          <a:custGeom>
            <a:pathLst>
              <a:path extrusionOk="0" h="42483" w="111729">
                <a:moveTo>
                  <a:pt x="0" y="902"/>
                </a:moveTo>
                <a:cubicBezTo>
                  <a:pt x="24645" y="-2894"/>
                  <a:pt x="50828" y="6604"/>
                  <a:pt x="72678" y="18619"/>
                </a:cubicBezTo>
                <a:cubicBezTo>
                  <a:pt x="86045" y="25970"/>
                  <a:pt x="97254" y="37667"/>
                  <a:pt x="111729" y="42483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1" name="Shape 301"/>
          <p:cNvSpPr/>
          <p:nvPr/>
        </p:nvSpPr>
        <p:spPr>
          <a:xfrm>
            <a:off x="2836300" y="4140100"/>
            <a:ext cx="3641310" cy="1049425"/>
          </a:xfrm>
          <a:custGeom>
            <a:pathLst>
              <a:path extrusionOk="0" h="41977" w="156565">
                <a:moveTo>
                  <a:pt x="0" y="0"/>
                </a:moveTo>
                <a:cubicBezTo>
                  <a:pt x="17851" y="19837"/>
                  <a:pt x="45024" y="30598"/>
                  <a:pt x="70870" y="37243"/>
                </a:cubicBezTo>
                <a:cubicBezTo>
                  <a:pt x="90831" y="42375"/>
                  <a:pt x="113247" y="44413"/>
                  <a:pt x="132700" y="37605"/>
                </a:cubicBezTo>
                <a:cubicBezTo>
                  <a:pt x="141661" y="34469"/>
                  <a:pt x="152319" y="30549"/>
                  <a:pt x="156565" y="22057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2" name="Shape 302"/>
          <p:cNvSpPr/>
          <p:nvPr/>
        </p:nvSpPr>
        <p:spPr>
          <a:xfrm>
            <a:off x="6530045" y="1509600"/>
            <a:ext cx="430400" cy="1889275"/>
          </a:xfrm>
          <a:custGeom>
            <a:pathLst>
              <a:path extrusionOk="0" h="75571" w="17216">
                <a:moveTo>
                  <a:pt x="9261" y="0"/>
                </a:moveTo>
                <a:cubicBezTo>
                  <a:pt x="-835" y="3366"/>
                  <a:pt x="-1635" y="21105"/>
                  <a:pt x="2029" y="31096"/>
                </a:cubicBezTo>
                <a:cubicBezTo>
                  <a:pt x="3745" y="35774"/>
                  <a:pt x="7834" y="39257"/>
                  <a:pt x="9984" y="43752"/>
                </a:cubicBezTo>
                <a:cubicBezTo>
                  <a:pt x="14677" y="53564"/>
                  <a:pt x="17216" y="64694"/>
                  <a:pt x="17216" y="7557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03" name="Shape 303"/>
          <p:cNvSpPr/>
          <p:nvPr/>
        </p:nvSpPr>
        <p:spPr>
          <a:xfrm>
            <a:off x="8291525" y="1938975"/>
            <a:ext cx="162700" cy="1898300"/>
          </a:xfrm>
          <a:custGeom>
            <a:pathLst>
              <a:path extrusionOk="0" h="75932" w="6508">
                <a:moveTo>
                  <a:pt x="0" y="0"/>
                </a:moveTo>
                <a:cubicBezTo>
                  <a:pt x="1945" y="25329"/>
                  <a:pt x="6508" y="50529"/>
                  <a:pt x="6508" y="75932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Stripping Gas: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Nitrogen - inert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Methane - flammable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Steam - oxidant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Conditions:				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← to be finalized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130 ℃, 20~30 kPa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346" y="920400"/>
            <a:ext cx="2579586" cy="3302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03" y="0"/>
            <a:ext cx="78556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  <p:graphicFrame>
        <p:nvGraphicFramePr>
          <p:cNvPr id="335" name="Shape 335"/>
          <p:cNvGraphicFramePr/>
          <p:nvPr/>
        </p:nvGraphicFramePr>
        <p:xfrm>
          <a:off x="530538" y="1570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{E5CDC3B7-A183-4D11-ACD0-1B7E984D9601}</a:tableStyleId>
              </a:tblPr>
              <a:tblGrid>
                <a:gridCol w="2174900"/>
                <a:gridCol w="3524425"/>
              </a:tblGrid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Item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Cost, USD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Capital cost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$5,630,000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Utility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$507,000/yr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Labor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$3,650,000/yr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Maintenance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$3,100,000/yr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Material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$12,880,000/yr</a:t>
                      </a:r>
                      <a:endParaRPr sz="1800" u="none" cap="none" strike="noStrike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6" name="Shape 336"/>
          <p:cNvSpPr txBox="1"/>
          <p:nvPr/>
        </p:nvSpPr>
        <p:spPr>
          <a:xfrm>
            <a:off x="591600" y="1073625"/>
            <a:ext cx="8204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1st year cost</a:t>
            </a:r>
            <a:r>
              <a:rPr lang="en" sz="1800"/>
              <a:t> ~  $ 25,767,000   				(Capital cost to be annualized)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general design (PPFS):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Oil price: $2,670/t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 oil price: $2,870/t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BEP is 7% lower than market price → feasible in the US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Criteria: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15% rate of return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20 year study period (plant life)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Waste: CO2, N2, water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By-product: animal feed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Hazard: fire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Chemicals: relatively harmless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Reasonably safe and environmentally friendly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Sudan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Unstable economy 	→ high inflation rate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unstable currency exchange rate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Poor infrastructure	→ high transportation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Low urbanization		→ high utility cost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Risky investment, likely unprofitable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Cultural and Social Impacts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Promote industrial agriculture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Centralization of land → landless flowing into the cities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Dissolution of traditional society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caution to proceed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Considerations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Importance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Selling the oil is not the focus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Create technical employment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Training ground for future development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Maybe worthwhile even if unprofitable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members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summary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design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Detailed design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analysis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Holistic concerns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Chad Tatko 						(Organic Chemist)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Jennifer VanAntwerp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Jeremy VanAntwerp 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Wayne Wentzheimer 						(Chemical Engineer)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Phil Bronsema							(Industrial Chemist)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Zeeland Farm Services Inc.					(Soybean Oil Company)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18										(Mechanical Team)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525" y="1095600"/>
            <a:ext cx="3815250" cy="31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Golden Oil Project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66325"/>
            <a:ext cx="5519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sesame oil from sesame seed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via mechanical pressing followed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solvent (hexane) extraction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scale: 10,750 tons/year, which is 1% of worldwide sesame oil production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750" y="964500"/>
            <a:ext cx="2998299" cy="24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50460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2993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75379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11700" y="361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Inspiration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238" y="1062925"/>
            <a:ext cx="3425086" cy="348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7125" y="1658250"/>
            <a:ext cx="4164475" cy="24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Design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66325"/>
            <a:ext cx="3444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Roast and grind s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esame seed into cake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Collect oil</a:t>
            </a:r>
            <a:endParaRPr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Apply hexane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 liquid and solid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Separate hexane and oil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Recycle hexane</a:t>
            </a:r>
            <a:endParaRPr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Collect oil</a:t>
            </a:r>
            <a:endParaRPr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32" y="0"/>
            <a:ext cx="53872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525" y="90012"/>
            <a:ext cx="5196375" cy="49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Detailed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66325"/>
            <a:ext cx="3444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 (V-104)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Hexane-oil separation (T-101)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6732" y="0"/>
            <a:ext cx="53872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0" y="4676725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23747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504400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768425" y="4676725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698075" y="1438290"/>
            <a:ext cx="4264350" cy="1176900"/>
          </a:xfrm>
          <a:custGeom>
            <a:pathLst>
              <a:path extrusionOk="0" h="47076" w="170574">
                <a:moveTo>
                  <a:pt x="0" y="4635"/>
                </a:moveTo>
                <a:cubicBezTo>
                  <a:pt x="39970" y="-3360"/>
                  <a:pt x="83400" y="-982"/>
                  <a:pt x="122069" y="11910"/>
                </a:cubicBezTo>
                <a:cubicBezTo>
                  <a:pt x="141014" y="18226"/>
                  <a:pt x="156444" y="32963"/>
                  <a:pt x="170574" y="4707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49" name="Shape 149"/>
          <p:cNvSpPr/>
          <p:nvPr/>
        </p:nvSpPr>
        <p:spPr>
          <a:xfrm>
            <a:off x="3071950" y="2696050"/>
            <a:ext cx="4850450" cy="667800"/>
          </a:xfrm>
          <a:custGeom>
            <a:pathLst>
              <a:path extrusionOk="0" h="26712" w="194018">
                <a:moveTo>
                  <a:pt x="0" y="0"/>
                </a:moveTo>
                <a:cubicBezTo>
                  <a:pt x="21960" y="13421"/>
                  <a:pt x="48178" y="19212"/>
                  <a:pt x="73565" y="23443"/>
                </a:cubicBezTo>
                <a:cubicBezTo>
                  <a:pt x="100157" y="27875"/>
                  <a:pt x="128417" y="28186"/>
                  <a:pt x="154406" y="21018"/>
                </a:cubicBezTo>
                <a:cubicBezTo>
                  <a:pt x="167837" y="17314"/>
                  <a:pt x="183137" y="16381"/>
                  <a:pt x="194018" y="7680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Leacher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Objective: remove 49~50% of sesame oil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perforation belt leacher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0" y="4676700"/>
            <a:ext cx="14631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23747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504400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768425" y="4676700"/>
            <a:ext cx="1500300" cy="4668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325" y="2274350"/>
            <a:ext cx="3622575" cy="27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